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8" r:id="rId2"/>
    <p:sldId id="273" r:id="rId3"/>
    <p:sldId id="274" r:id="rId4"/>
    <p:sldId id="275" r:id="rId5"/>
    <p:sldId id="276" r:id="rId6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pos="2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F1C"/>
    <a:srgbClr val="005782"/>
    <a:srgbClr val="05A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6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39" y="-758"/>
      </p:cViewPr>
      <p:guideLst>
        <p:guide orient="horz" pos="1616"/>
        <p:guide pos="24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6B0D7-2902-4A78-8393-DAC9A52DFEA5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04F89-1E79-4759-8B3E-C2A6C1597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04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70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132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453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912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61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0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00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1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26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46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13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7FF97-5B02-4743-84EB-4D035B263761}" type="datetimeFigureOut">
              <a:rPr lang="fr-FR" smtClean="0"/>
              <a:t>08/07/2025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A937-D7D1-4FF3-B59D-FF0A4E840D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42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cshape13"/>
          <p:cNvSpPr>
            <a:spLocks noChangeArrowheads="1"/>
          </p:cNvSpPr>
          <p:nvPr/>
        </p:nvSpPr>
        <p:spPr bwMode="auto">
          <a:xfrm>
            <a:off x="0" y="2396986"/>
            <a:ext cx="9905999" cy="2407770"/>
          </a:xfrm>
          <a:prstGeom prst="rect">
            <a:avLst/>
          </a:prstGeom>
          <a:solidFill>
            <a:srgbClr val="0097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774915" y="4419547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i="1" u="sng" dirty="0">
                <a:solidFill>
                  <a:schemeClr val="bg1"/>
                </a:solidFill>
                <a:latin typeface="Arial Narrow" panose="020B0606020202030204" pitchFamily="34" charset="0"/>
              </a:rPr>
              <a:t>Mise à jour juillet 2025</a:t>
            </a:r>
          </a:p>
        </p:txBody>
      </p:sp>
      <p:pic>
        <p:nvPicPr>
          <p:cNvPr id="6" name="Image 1" descr="Description : http://media3.picsearch.com/is?l6Ffs6LgPvamZrvuphlLTBdhKJJUu-7C8SidnMEBxbE&amp;height=3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26" y="5501849"/>
            <a:ext cx="855625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434051" y="5709163"/>
            <a:ext cx="23598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" b="1" dirty="0">
                <a:solidFill>
                  <a:srgbClr val="7030A0"/>
                </a:solidFill>
              </a:rPr>
              <a:t>La DRCI du CHU de Bordeaux est certifiée ISO 9001:2015 pour la stratégie et l’accompagnement des projets </a:t>
            </a:r>
            <a:r>
              <a:rPr lang="fr-FR" sz="800" dirty="0">
                <a:solidFill>
                  <a:srgbClr val="7030A0"/>
                </a:solidFill>
              </a:rPr>
              <a:t> </a:t>
            </a:r>
            <a:r>
              <a:rPr lang="fr-FR" sz="800" b="1" dirty="0">
                <a:solidFill>
                  <a:srgbClr val="7030A0"/>
                </a:solidFill>
              </a:rPr>
              <a:t>de recherche clinique, d’innovation et coordination des centres maladies rares.</a:t>
            </a:r>
            <a:endParaRPr lang="fr-FR" sz="800" b="1" i="1" dirty="0">
              <a:solidFill>
                <a:srgbClr val="7030A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03168" y="1579418"/>
            <a:ext cx="8074262" cy="3859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rgbClr val="00578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4000" dirty="0">
                <a:solidFill>
                  <a:srgbClr val="002060"/>
                </a:solidFill>
                <a:latin typeface="Century Gothic" panose="020B0502020202020204" pitchFamily="34" charset="0"/>
              </a:rPr>
              <a:t>Organigramme de la Direction </a:t>
            </a:r>
          </a:p>
          <a:p>
            <a:pPr algn="l"/>
            <a:r>
              <a:rPr lang="fr-FR" sz="4000" dirty="0">
                <a:solidFill>
                  <a:srgbClr val="002060"/>
                </a:solidFill>
                <a:latin typeface="Century Gothic" panose="020B0502020202020204" pitchFamily="34" charset="0"/>
              </a:rPr>
              <a:t>de la Recherche Clinique </a:t>
            </a:r>
          </a:p>
          <a:p>
            <a:pPr algn="l"/>
            <a:r>
              <a:rPr lang="fr-FR" sz="4000" dirty="0">
                <a:solidFill>
                  <a:srgbClr val="002060"/>
                </a:solidFill>
                <a:latin typeface="Century Gothic" panose="020B0502020202020204" pitchFamily="34" charset="0"/>
              </a:rPr>
              <a:t>et de l’Innovation</a:t>
            </a:r>
            <a:endParaRPr lang="en-US" sz="40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954" y="5299769"/>
            <a:ext cx="2190476" cy="1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88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cshape13">
            <a:extLst>
              <a:ext uri="{FF2B5EF4-FFF2-40B4-BE49-F238E27FC236}">
                <a16:creationId xmlns:a16="http://schemas.microsoft.com/office/drawing/2014/main" id="{E8BD8CD6-B5F1-402D-BD62-5AC584613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4276" y="599523"/>
            <a:ext cx="5145284" cy="1616075"/>
          </a:xfrm>
          <a:prstGeom prst="rect">
            <a:avLst/>
          </a:prstGeom>
          <a:solidFill>
            <a:srgbClr val="0097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37" name="docshape16">
            <a:extLst>
              <a:ext uri="{FF2B5EF4-FFF2-40B4-BE49-F238E27FC236}">
                <a16:creationId xmlns:a16="http://schemas.microsoft.com/office/drawing/2014/main" id="{ACC6F1D6-DAE7-4FB0-9857-DFD932393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197" y="710595"/>
            <a:ext cx="5106363" cy="166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3335" marR="18415" algn="ctr">
              <a:lnSpc>
                <a:spcPts val="1955"/>
              </a:lnSpc>
            </a:pPr>
            <a:r>
              <a:rPr lang="fr-FR" sz="1750" dirty="0"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RECHERCHE CLINIQUE ET INNOVATION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550" spc="6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Directeur : Gilles DULUC</a:t>
            </a:r>
          </a:p>
          <a:p>
            <a:pPr marL="13335" marR="18415" algn="ctr"/>
            <a:r>
              <a:rPr lang="fr-FR" sz="12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gilles.duluc@chu-bordeaux.fr</a:t>
            </a:r>
          </a:p>
          <a:p>
            <a:pPr marL="13335" marR="18415" algn="ctr"/>
            <a:endParaRPr lang="fr-FR" sz="400" spc="60" dirty="0">
              <a:solidFill>
                <a:srgbClr val="FFFFFF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1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Jeanne Patard</a:t>
            </a:r>
          </a:p>
          <a:p>
            <a:pPr marL="13335" marR="18415" algn="ctr"/>
            <a:r>
              <a:rPr lang="fr-FR" sz="11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jeanne.patard@chu-bordeaux.fr</a:t>
            </a:r>
          </a:p>
          <a:p>
            <a:pPr marL="13335" marR="18415" algn="ctr"/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4765" algn="ctr"/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Assistante</a:t>
            </a:r>
            <a:r>
              <a:rPr lang="fr-FR" sz="1000" spc="-2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:</a:t>
            </a:r>
            <a:r>
              <a:rPr lang="fr-FR" sz="1000" spc="-1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Cynthia POPULO/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53 46 /cynthia.populo@chu-bordeaux.fr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5400" algn="ctr">
              <a:spcBef>
                <a:spcPts val="545"/>
              </a:spcBef>
            </a:pPr>
            <a:r>
              <a:rPr lang="fr-FR" sz="1000" dirty="0"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grpSp>
        <p:nvGrpSpPr>
          <p:cNvPr id="38" name="docshapegroup1">
            <a:extLst>
              <a:ext uri="{FF2B5EF4-FFF2-40B4-BE49-F238E27FC236}">
                <a16:creationId xmlns:a16="http://schemas.microsoft.com/office/drawing/2014/main" id="{6E4E9A72-66A8-4032-893D-5E7AD78B4EA5}"/>
              </a:ext>
            </a:extLst>
          </p:cNvPr>
          <p:cNvGrpSpPr>
            <a:grpSpLocks/>
          </p:cNvGrpSpPr>
          <p:nvPr/>
        </p:nvGrpSpPr>
        <p:grpSpPr bwMode="auto">
          <a:xfrm>
            <a:off x="576362" y="620103"/>
            <a:ext cx="1332230" cy="647700"/>
            <a:chOff x="604" y="0"/>
            <a:chExt cx="2098" cy="1020"/>
          </a:xfrm>
        </p:grpSpPr>
        <p:pic>
          <p:nvPicPr>
            <p:cNvPr id="39" name="docshape2">
              <a:extLst>
                <a:ext uri="{FF2B5EF4-FFF2-40B4-BE49-F238E27FC236}">
                  <a16:creationId xmlns:a16="http://schemas.microsoft.com/office/drawing/2014/main" id="{098D16C7-31C5-4F1F-BCCE-C3606DC27E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0"/>
              <a:ext cx="102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docshape3">
              <a:extLst>
                <a:ext uri="{FF2B5EF4-FFF2-40B4-BE49-F238E27FC236}">
                  <a16:creationId xmlns:a16="http://schemas.microsoft.com/office/drawing/2014/main" id="{6BE08B86-C889-468D-A2C6-C87D795FD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" y="0"/>
              <a:ext cx="1020" cy="1020"/>
            </a:xfrm>
            <a:prstGeom prst="rect">
              <a:avLst/>
            </a:prstGeom>
            <a:solidFill>
              <a:srgbClr val="1CA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41" name="docshape4">
              <a:extLst>
                <a:ext uri="{FF2B5EF4-FFF2-40B4-BE49-F238E27FC236}">
                  <a16:creationId xmlns:a16="http://schemas.microsoft.com/office/drawing/2014/main" id="{00DD36D8-7184-4496-AB33-25315D7FE6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" y="29"/>
              <a:ext cx="970" cy="965"/>
            </a:xfrm>
            <a:custGeom>
              <a:avLst/>
              <a:gdLst>
                <a:gd name="T0" fmla="+- 0 631 631"/>
                <a:gd name="T1" fmla="*/ T0 w 970"/>
                <a:gd name="T2" fmla="+- 0 512 29"/>
                <a:gd name="T3" fmla="*/ 512 h 965"/>
                <a:gd name="T4" fmla="+- 0 638 631"/>
                <a:gd name="T5" fmla="*/ T4 w 970"/>
                <a:gd name="T6" fmla="+- 0 433 29"/>
                <a:gd name="T7" fmla="*/ 433 h 965"/>
                <a:gd name="T8" fmla="+- 0 656 631"/>
                <a:gd name="T9" fmla="*/ T8 w 970"/>
                <a:gd name="T10" fmla="+- 0 359 29"/>
                <a:gd name="T11" fmla="*/ 359 h 965"/>
                <a:gd name="T12" fmla="+- 0 686 631"/>
                <a:gd name="T13" fmla="*/ T12 w 970"/>
                <a:gd name="T14" fmla="+- 0 290 29"/>
                <a:gd name="T15" fmla="*/ 290 h 965"/>
                <a:gd name="T16" fmla="+- 0 725 631"/>
                <a:gd name="T17" fmla="*/ T16 w 970"/>
                <a:gd name="T18" fmla="+- 0 227 29"/>
                <a:gd name="T19" fmla="*/ 227 h 965"/>
                <a:gd name="T20" fmla="+- 0 774 631"/>
                <a:gd name="T21" fmla="*/ T20 w 970"/>
                <a:gd name="T22" fmla="+- 0 171 29"/>
                <a:gd name="T23" fmla="*/ 171 h 965"/>
                <a:gd name="T24" fmla="+- 0 830 631"/>
                <a:gd name="T25" fmla="*/ T24 w 970"/>
                <a:gd name="T26" fmla="+- 0 122 29"/>
                <a:gd name="T27" fmla="*/ 122 h 965"/>
                <a:gd name="T28" fmla="+- 0 894 631"/>
                <a:gd name="T29" fmla="*/ T28 w 970"/>
                <a:gd name="T30" fmla="+- 0 83 29"/>
                <a:gd name="T31" fmla="*/ 83 h 965"/>
                <a:gd name="T32" fmla="+- 0 963 631"/>
                <a:gd name="T33" fmla="*/ T32 w 970"/>
                <a:gd name="T34" fmla="+- 0 54 29"/>
                <a:gd name="T35" fmla="*/ 54 h 965"/>
                <a:gd name="T36" fmla="+- 0 1038 631"/>
                <a:gd name="T37" fmla="*/ T36 w 970"/>
                <a:gd name="T38" fmla="+- 0 36 29"/>
                <a:gd name="T39" fmla="*/ 36 h 965"/>
                <a:gd name="T40" fmla="+- 0 1116 631"/>
                <a:gd name="T41" fmla="*/ T40 w 970"/>
                <a:gd name="T42" fmla="+- 0 29 29"/>
                <a:gd name="T43" fmla="*/ 29 h 965"/>
                <a:gd name="T44" fmla="+- 0 1194 631"/>
                <a:gd name="T45" fmla="*/ T44 w 970"/>
                <a:gd name="T46" fmla="+- 0 36 29"/>
                <a:gd name="T47" fmla="*/ 36 h 965"/>
                <a:gd name="T48" fmla="+- 0 1269 631"/>
                <a:gd name="T49" fmla="*/ T48 w 970"/>
                <a:gd name="T50" fmla="+- 0 54 29"/>
                <a:gd name="T51" fmla="*/ 54 h 965"/>
                <a:gd name="T52" fmla="+- 0 1338 631"/>
                <a:gd name="T53" fmla="*/ T52 w 970"/>
                <a:gd name="T54" fmla="+- 0 83 29"/>
                <a:gd name="T55" fmla="*/ 83 h 965"/>
                <a:gd name="T56" fmla="+- 0 1402 631"/>
                <a:gd name="T57" fmla="*/ T56 w 970"/>
                <a:gd name="T58" fmla="+- 0 122 29"/>
                <a:gd name="T59" fmla="*/ 122 h 965"/>
                <a:gd name="T60" fmla="+- 0 1458 631"/>
                <a:gd name="T61" fmla="*/ T60 w 970"/>
                <a:gd name="T62" fmla="+- 0 171 29"/>
                <a:gd name="T63" fmla="*/ 171 h 965"/>
                <a:gd name="T64" fmla="+- 0 1507 631"/>
                <a:gd name="T65" fmla="*/ T64 w 970"/>
                <a:gd name="T66" fmla="+- 0 227 29"/>
                <a:gd name="T67" fmla="*/ 227 h 965"/>
                <a:gd name="T68" fmla="+- 0 1546 631"/>
                <a:gd name="T69" fmla="*/ T68 w 970"/>
                <a:gd name="T70" fmla="+- 0 290 29"/>
                <a:gd name="T71" fmla="*/ 290 h 965"/>
                <a:gd name="T72" fmla="+- 0 1576 631"/>
                <a:gd name="T73" fmla="*/ T72 w 970"/>
                <a:gd name="T74" fmla="+- 0 359 29"/>
                <a:gd name="T75" fmla="*/ 359 h 965"/>
                <a:gd name="T76" fmla="+- 0 1594 631"/>
                <a:gd name="T77" fmla="*/ T76 w 970"/>
                <a:gd name="T78" fmla="+- 0 433 29"/>
                <a:gd name="T79" fmla="*/ 433 h 965"/>
                <a:gd name="T80" fmla="+- 0 1601 631"/>
                <a:gd name="T81" fmla="*/ T80 w 970"/>
                <a:gd name="T82" fmla="+- 0 512 29"/>
                <a:gd name="T83" fmla="*/ 512 h 965"/>
                <a:gd name="T84" fmla="+- 0 1594 631"/>
                <a:gd name="T85" fmla="*/ T84 w 970"/>
                <a:gd name="T86" fmla="+- 0 590 29"/>
                <a:gd name="T87" fmla="*/ 590 h 965"/>
                <a:gd name="T88" fmla="+- 0 1576 631"/>
                <a:gd name="T89" fmla="*/ T88 w 970"/>
                <a:gd name="T90" fmla="+- 0 664 29"/>
                <a:gd name="T91" fmla="*/ 664 h 965"/>
                <a:gd name="T92" fmla="+- 0 1546 631"/>
                <a:gd name="T93" fmla="*/ T92 w 970"/>
                <a:gd name="T94" fmla="+- 0 733 29"/>
                <a:gd name="T95" fmla="*/ 733 h 965"/>
                <a:gd name="T96" fmla="+- 0 1507 631"/>
                <a:gd name="T97" fmla="*/ T96 w 970"/>
                <a:gd name="T98" fmla="+- 0 797 29"/>
                <a:gd name="T99" fmla="*/ 797 h 965"/>
                <a:gd name="T100" fmla="+- 0 1458 631"/>
                <a:gd name="T101" fmla="*/ T100 w 970"/>
                <a:gd name="T102" fmla="+- 0 853 29"/>
                <a:gd name="T103" fmla="*/ 853 h 965"/>
                <a:gd name="T104" fmla="+- 0 1402 631"/>
                <a:gd name="T105" fmla="*/ T104 w 970"/>
                <a:gd name="T106" fmla="+- 0 901 29"/>
                <a:gd name="T107" fmla="*/ 901 h 965"/>
                <a:gd name="T108" fmla="+- 0 1338 631"/>
                <a:gd name="T109" fmla="*/ T108 w 970"/>
                <a:gd name="T110" fmla="+- 0 940 29"/>
                <a:gd name="T111" fmla="*/ 940 h 965"/>
                <a:gd name="T112" fmla="+- 0 1269 631"/>
                <a:gd name="T113" fmla="*/ T112 w 970"/>
                <a:gd name="T114" fmla="+- 0 969 29"/>
                <a:gd name="T115" fmla="*/ 969 h 965"/>
                <a:gd name="T116" fmla="+- 0 1194 631"/>
                <a:gd name="T117" fmla="*/ T116 w 970"/>
                <a:gd name="T118" fmla="+- 0 988 29"/>
                <a:gd name="T119" fmla="*/ 988 h 965"/>
                <a:gd name="T120" fmla="+- 0 1116 631"/>
                <a:gd name="T121" fmla="*/ T120 w 970"/>
                <a:gd name="T122" fmla="+- 0 994 29"/>
                <a:gd name="T123" fmla="*/ 994 h 965"/>
                <a:gd name="T124" fmla="+- 0 1038 631"/>
                <a:gd name="T125" fmla="*/ T124 w 970"/>
                <a:gd name="T126" fmla="+- 0 988 29"/>
                <a:gd name="T127" fmla="*/ 988 h 965"/>
                <a:gd name="T128" fmla="+- 0 963 631"/>
                <a:gd name="T129" fmla="*/ T128 w 970"/>
                <a:gd name="T130" fmla="+- 0 969 29"/>
                <a:gd name="T131" fmla="*/ 969 h 965"/>
                <a:gd name="T132" fmla="+- 0 894 631"/>
                <a:gd name="T133" fmla="*/ T132 w 970"/>
                <a:gd name="T134" fmla="+- 0 940 29"/>
                <a:gd name="T135" fmla="*/ 940 h 965"/>
                <a:gd name="T136" fmla="+- 0 830 631"/>
                <a:gd name="T137" fmla="*/ T136 w 970"/>
                <a:gd name="T138" fmla="+- 0 901 29"/>
                <a:gd name="T139" fmla="*/ 901 h 965"/>
                <a:gd name="T140" fmla="+- 0 774 631"/>
                <a:gd name="T141" fmla="*/ T140 w 970"/>
                <a:gd name="T142" fmla="+- 0 853 29"/>
                <a:gd name="T143" fmla="*/ 853 h 965"/>
                <a:gd name="T144" fmla="+- 0 725 631"/>
                <a:gd name="T145" fmla="*/ T144 w 970"/>
                <a:gd name="T146" fmla="+- 0 797 29"/>
                <a:gd name="T147" fmla="*/ 797 h 965"/>
                <a:gd name="T148" fmla="+- 0 686 631"/>
                <a:gd name="T149" fmla="*/ T148 w 970"/>
                <a:gd name="T150" fmla="+- 0 733 29"/>
                <a:gd name="T151" fmla="*/ 733 h 965"/>
                <a:gd name="T152" fmla="+- 0 656 631"/>
                <a:gd name="T153" fmla="*/ T152 w 970"/>
                <a:gd name="T154" fmla="+- 0 664 29"/>
                <a:gd name="T155" fmla="*/ 664 h 965"/>
                <a:gd name="T156" fmla="+- 0 638 631"/>
                <a:gd name="T157" fmla="*/ T156 w 970"/>
                <a:gd name="T158" fmla="+- 0 590 29"/>
                <a:gd name="T159" fmla="*/ 590 h 965"/>
                <a:gd name="T160" fmla="+- 0 631 631"/>
                <a:gd name="T161" fmla="*/ T160 w 970"/>
                <a:gd name="T162" fmla="+- 0 512 29"/>
                <a:gd name="T163" fmla="*/ 512 h 9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</a:cxnLst>
              <a:rect l="0" t="0" r="r" b="b"/>
              <a:pathLst>
                <a:path w="970" h="965">
                  <a:moveTo>
                    <a:pt x="0" y="483"/>
                  </a:moveTo>
                  <a:lnTo>
                    <a:pt x="7" y="404"/>
                  </a:lnTo>
                  <a:lnTo>
                    <a:pt x="25" y="330"/>
                  </a:lnTo>
                  <a:lnTo>
                    <a:pt x="55" y="261"/>
                  </a:lnTo>
                  <a:lnTo>
                    <a:pt x="94" y="198"/>
                  </a:lnTo>
                  <a:lnTo>
                    <a:pt x="143" y="142"/>
                  </a:lnTo>
                  <a:lnTo>
                    <a:pt x="199" y="93"/>
                  </a:lnTo>
                  <a:lnTo>
                    <a:pt x="263" y="54"/>
                  </a:lnTo>
                  <a:lnTo>
                    <a:pt x="332" y="25"/>
                  </a:lnTo>
                  <a:lnTo>
                    <a:pt x="407" y="7"/>
                  </a:lnTo>
                  <a:lnTo>
                    <a:pt x="485" y="0"/>
                  </a:lnTo>
                  <a:lnTo>
                    <a:pt x="563" y="7"/>
                  </a:lnTo>
                  <a:lnTo>
                    <a:pt x="638" y="25"/>
                  </a:lnTo>
                  <a:lnTo>
                    <a:pt x="707" y="54"/>
                  </a:lnTo>
                  <a:lnTo>
                    <a:pt x="771" y="93"/>
                  </a:lnTo>
                  <a:lnTo>
                    <a:pt x="827" y="142"/>
                  </a:lnTo>
                  <a:lnTo>
                    <a:pt x="876" y="198"/>
                  </a:lnTo>
                  <a:lnTo>
                    <a:pt x="915" y="261"/>
                  </a:lnTo>
                  <a:lnTo>
                    <a:pt x="945" y="330"/>
                  </a:lnTo>
                  <a:lnTo>
                    <a:pt x="963" y="404"/>
                  </a:lnTo>
                  <a:lnTo>
                    <a:pt x="970" y="483"/>
                  </a:lnTo>
                  <a:lnTo>
                    <a:pt x="963" y="561"/>
                  </a:lnTo>
                  <a:lnTo>
                    <a:pt x="945" y="635"/>
                  </a:lnTo>
                  <a:lnTo>
                    <a:pt x="915" y="704"/>
                  </a:lnTo>
                  <a:lnTo>
                    <a:pt x="876" y="768"/>
                  </a:lnTo>
                  <a:lnTo>
                    <a:pt x="827" y="824"/>
                  </a:lnTo>
                  <a:lnTo>
                    <a:pt x="771" y="872"/>
                  </a:lnTo>
                  <a:lnTo>
                    <a:pt x="707" y="911"/>
                  </a:lnTo>
                  <a:lnTo>
                    <a:pt x="638" y="940"/>
                  </a:lnTo>
                  <a:lnTo>
                    <a:pt x="563" y="959"/>
                  </a:lnTo>
                  <a:lnTo>
                    <a:pt x="485" y="965"/>
                  </a:lnTo>
                  <a:lnTo>
                    <a:pt x="407" y="959"/>
                  </a:lnTo>
                  <a:lnTo>
                    <a:pt x="332" y="940"/>
                  </a:lnTo>
                  <a:lnTo>
                    <a:pt x="263" y="911"/>
                  </a:lnTo>
                  <a:lnTo>
                    <a:pt x="199" y="872"/>
                  </a:lnTo>
                  <a:lnTo>
                    <a:pt x="143" y="824"/>
                  </a:lnTo>
                  <a:lnTo>
                    <a:pt x="94" y="768"/>
                  </a:lnTo>
                  <a:lnTo>
                    <a:pt x="55" y="704"/>
                  </a:lnTo>
                  <a:lnTo>
                    <a:pt x="25" y="635"/>
                  </a:lnTo>
                  <a:lnTo>
                    <a:pt x="7" y="561"/>
                  </a:lnTo>
                  <a:lnTo>
                    <a:pt x="0" y="483"/>
                  </a:lnTo>
                  <a:close/>
                </a:path>
              </a:pathLst>
            </a:custGeom>
            <a:solidFill>
              <a:srgbClr val="005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42" name="docshape5">
              <a:extLst>
                <a:ext uri="{FF2B5EF4-FFF2-40B4-BE49-F238E27FC236}">
                  <a16:creationId xmlns:a16="http://schemas.microsoft.com/office/drawing/2014/main" id="{C68159CB-94D6-4F3E-B8C8-A5D73396D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" y="89"/>
              <a:ext cx="749" cy="845"/>
            </a:xfrm>
            <a:custGeom>
              <a:avLst/>
              <a:gdLst>
                <a:gd name="T0" fmla="+- 0 905 742"/>
                <a:gd name="T1" fmla="*/ T0 w 749"/>
                <a:gd name="T2" fmla="+- 0 394 89"/>
                <a:gd name="T3" fmla="*/ 394 h 845"/>
                <a:gd name="T4" fmla="+- 0 887 742"/>
                <a:gd name="T5" fmla="*/ T4 w 749"/>
                <a:gd name="T6" fmla="+- 0 433 89"/>
                <a:gd name="T7" fmla="*/ 433 h 845"/>
                <a:gd name="T8" fmla="+- 0 886 742"/>
                <a:gd name="T9" fmla="*/ T8 w 749"/>
                <a:gd name="T10" fmla="+- 0 490 89"/>
                <a:gd name="T11" fmla="*/ 490 h 845"/>
                <a:gd name="T12" fmla="+- 0 955 742"/>
                <a:gd name="T13" fmla="*/ T12 w 749"/>
                <a:gd name="T14" fmla="+- 0 435 89"/>
                <a:gd name="T15" fmla="*/ 435 h 845"/>
                <a:gd name="T16" fmla="+- 0 960 742"/>
                <a:gd name="T17" fmla="*/ T16 w 749"/>
                <a:gd name="T18" fmla="+- 0 190 89"/>
                <a:gd name="T19" fmla="*/ 190 h 845"/>
                <a:gd name="T20" fmla="+- 0 910 742"/>
                <a:gd name="T21" fmla="*/ T20 w 749"/>
                <a:gd name="T22" fmla="+- 0 96 89"/>
                <a:gd name="T23" fmla="*/ 96 h 845"/>
                <a:gd name="T24" fmla="+- 0 792 742"/>
                <a:gd name="T25" fmla="*/ T24 w 749"/>
                <a:gd name="T26" fmla="+- 0 96 89"/>
                <a:gd name="T27" fmla="*/ 96 h 845"/>
                <a:gd name="T28" fmla="+- 0 742 742"/>
                <a:gd name="T29" fmla="*/ T28 w 749"/>
                <a:gd name="T30" fmla="+- 0 190 89"/>
                <a:gd name="T31" fmla="*/ 190 h 845"/>
                <a:gd name="T32" fmla="+- 0 764 742"/>
                <a:gd name="T33" fmla="*/ T32 w 749"/>
                <a:gd name="T34" fmla="+- 0 466 89"/>
                <a:gd name="T35" fmla="*/ 466 h 845"/>
                <a:gd name="T36" fmla="+- 0 830 742"/>
                <a:gd name="T37" fmla="*/ T36 w 749"/>
                <a:gd name="T38" fmla="+- 0 492 89"/>
                <a:gd name="T39" fmla="*/ 492 h 845"/>
                <a:gd name="T40" fmla="+- 0 830 742"/>
                <a:gd name="T41" fmla="*/ T40 w 749"/>
                <a:gd name="T42" fmla="+- 0 435 89"/>
                <a:gd name="T43" fmla="*/ 435 h 845"/>
                <a:gd name="T44" fmla="+- 0 804 742"/>
                <a:gd name="T45" fmla="*/ T44 w 749"/>
                <a:gd name="T46" fmla="+- 0 413 89"/>
                <a:gd name="T47" fmla="*/ 413 h 845"/>
                <a:gd name="T48" fmla="+- 0 803 742"/>
                <a:gd name="T49" fmla="*/ T48 w 749"/>
                <a:gd name="T50" fmla="+- 0 169 89"/>
                <a:gd name="T51" fmla="*/ 169 h 845"/>
                <a:gd name="T52" fmla="+- 0 830 742"/>
                <a:gd name="T53" fmla="*/ T52 w 749"/>
                <a:gd name="T54" fmla="+- 0 147 89"/>
                <a:gd name="T55" fmla="*/ 147 h 845"/>
                <a:gd name="T56" fmla="+- 0 896 742"/>
                <a:gd name="T57" fmla="*/ T56 w 749"/>
                <a:gd name="T58" fmla="+- 0 156 89"/>
                <a:gd name="T59" fmla="*/ 156 h 845"/>
                <a:gd name="T60" fmla="+- 0 905 742"/>
                <a:gd name="T61" fmla="*/ T60 w 749"/>
                <a:gd name="T62" fmla="+- 0 202 89"/>
                <a:gd name="T63" fmla="*/ 202 h 845"/>
                <a:gd name="T64" fmla="+- 0 965 742"/>
                <a:gd name="T65" fmla="*/ T64 w 749"/>
                <a:gd name="T66" fmla="+- 0 804 89"/>
                <a:gd name="T67" fmla="*/ 804 h 845"/>
                <a:gd name="T68" fmla="+- 0 942 742"/>
                <a:gd name="T69" fmla="*/ T68 w 749"/>
                <a:gd name="T70" fmla="+- 0 732 89"/>
                <a:gd name="T71" fmla="*/ 732 h 845"/>
                <a:gd name="T72" fmla="+- 0 950 742"/>
                <a:gd name="T73" fmla="*/ T72 w 749"/>
                <a:gd name="T74" fmla="+- 0 689 89"/>
                <a:gd name="T75" fmla="*/ 689 h 845"/>
                <a:gd name="T76" fmla="+- 0 958 742"/>
                <a:gd name="T77" fmla="*/ T76 w 749"/>
                <a:gd name="T78" fmla="+- 0 624 89"/>
                <a:gd name="T79" fmla="*/ 624 h 845"/>
                <a:gd name="T80" fmla="+- 0 910 742"/>
                <a:gd name="T81" fmla="*/ T80 w 749"/>
                <a:gd name="T82" fmla="+- 0 537 89"/>
                <a:gd name="T83" fmla="*/ 537 h 845"/>
                <a:gd name="T84" fmla="+- 0 905 742"/>
                <a:gd name="T85" fmla="*/ T84 w 749"/>
                <a:gd name="T86" fmla="+- 0 836 89"/>
                <a:gd name="T87" fmla="*/ 836 h 845"/>
                <a:gd name="T88" fmla="+- 0 888 742"/>
                <a:gd name="T89" fmla="*/ T88 w 749"/>
                <a:gd name="T90" fmla="+- 0 875 89"/>
                <a:gd name="T91" fmla="*/ 875 h 845"/>
                <a:gd name="T92" fmla="+- 0 802 742"/>
                <a:gd name="T93" fmla="*/ T92 w 749"/>
                <a:gd name="T94" fmla="+- 0 752 89"/>
                <a:gd name="T95" fmla="*/ 752 h 845"/>
                <a:gd name="T96" fmla="+- 0 896 742"/>
                <a:gd name="T97" fmla="*/ T96 w 749"/>
                <a:gd name="T98" fmla="+- 0 762 89"/>
                <a:gd name="T99" fmla="*/ 762 h 845"/>
                <a:gd name="T100" fmla="+- 0 905 742"/>
                <a:gd name="T101" fmla="*/ T100 w 749"/>
                <a:gd name="T102" fmla="+- 0 802 89"/>
                <a:gd name="T103" fmla="*/ 802 h 845"/>
                <a:gd name="T104" fmla="+- 0 900 742"/>
                <a:gd name="T105" fmla="*/ T104 w 749"/>
                <a:gd name="T106" fmla="+- 0 629 89"/>
                <a:gd name="T107" fmla="*/ 629 h 845"/>
                <a:gd name="T108" fmla="+- 0 890 742"/>
                <a:gd name="T109" fmla="*/ T108 w 749"/>
                <a:gd name="T110" fmla="+- 0 685 89"/>
                <a:gd name="T111" fmla="*/ 685 h 845"/>
                <a:gd name="T112" fmla="+- 0 802 742"/>
                <a:gd name="T113" fmla="*/ T112 w 749"/>
                <a:gd name="T114" fmla="+- 0 694 89"/>
                <a:gd name="T115" fmla="*/ 694 h 845"/>
                <a:gd name="T116" fmla="+- 0 883 742"/>
                <a:gd name="T117" fmla="*/ T116 w 749"/>
                <a:gd name="T118" fmla="+- 0 591 89"/>
                <a:gd name="T119" fmla="*/ 591 h 845"/>
                <a:gd name="T120" fmla="+- 0 900 742"/>
                <a:gd name="T121" fmla="*/ T120 w 749"/>
                <a:gd name="T122" fmla="+- 0 629 89"/>
                <a:gd name="T123" fmla="*/ 629 h 845"/>
                <a:gd name="T124" fmla="+- 0 742 742"/>
                <a:gd name="T125" fmla="*/ T124 w 749"/>
                <a:gd name="T126" fmla="+- 0 531 89"/>
                <a:gd name="T127" fmla="*/ 531 h 845"/>
                <a:gd name="T128" fmla="+- 0 874 742"/>
                <a:gd name="T129" fmla="*/ T128 w 749"/>
                <a:gd name="T130" fmla="+- 0 934 89"/>
                <a:gd name="T131" fmla="*/ 934 h 845"/>
                <a:gd name="T132" fmla="+- 0 922 742"/>
                <a:gd name="T133" fmla="*/ T132 w 749"/>
                <a:gd name="T134" fmla="+- 0 922 89"/>
                <a:gd name="T135" fmla="*/ 922 h 845"/>
                <a:gd name="T136" fmla="+- 0 965 742"/>
                <a:gd name="T137" fmla="*/ T136 w 749"/>
                <a:gd name="T138" fmla="+- 0 838 89"/>
                <a:gd name="T139" fmla="*/ 838 h 845"/>
                <a:gd name="T140" fmla="+- 0 1165 742"/>
                <a:gd name="T141" fmla="*/ T140 w 749"/>
                <a:gd name="T142" fmla="+- 0 89 89"/>
                <a:gd name="T143" fmla="*/ 89 h 845"/>
                <a:gd name="T144" fmla="+- 0 1061 742"/>
                <a:gd name="T145" fmla="*/ T144 w 749"/>
                <a:gd name="T146" fmla="+- 0 89 89"/>
                <a:gd name="T147" fmla="*/ 89 h 845"/>
                <a:gd name="T148" fmla="+- 0 1061 742"/>
                <a:gd name="T149" fmla="*/ T148 w 749"/>
                <a:gd name="T150" fmla="+- 0 492 89"/>
                <a:gd name="T151" fmla="*/ 492 h 845"/>
                <a:gd name="T152" fmla="+- 0 1165 742"/>
                <a:gd name="T153" fmla="*/ T152 w 749"/>
                <a:gd name="T154" fmla="+- 0 492 89"/>
                <a:gd name="T155" fmla="*/ 492 h 845"/>
                <a:gd name="T156" fmla="+- 0 1486 742"/>
                <a:gd name="T157" fmla="*/ T156 w 749"/>
                <a:gd name="T158" fmla="+- 0 89 89"/>
                <a:gd name="T159" fmla="*/ 89 h 845"/>
                <a:gd name="T160" fmla="+- 0 1428 742"/>
                <a:gd name="T161" fmla="*/ T160 w 749"/>
                <a:gd name="T162" fmla="+- 0 413 89"/>
                <a:gd name="T163" fmla="*/ 413 h 845"/>
                <a:gd name="T164" fmla="+- 0 1399 742"/>
                <a:gd name="T165" fmla="*/ T164 w 749"/>
                <a:gd name="T166" fmla="+- 0 435 89"/>
                <a:gd name="T167" fmla="*/ 435 h 845"/>
                <a:gd name="T168" fmla="+- 0 1328 742"/>
                <a:gd name="T169" fmla="*/ T168 w 749"/>
                <a:gd name="T170" fmla="+- 0 425 89"/>
                <a:gd name="T171" fmla="*/ 425 h 845"/>
                <a:gd name="T172" fmla="+- 0 1320 742"/>
                <a:gd name="T173" fmla="*/ T172 w 749"/>
                <a:gd name="T174" fmla="+- 0 89 89"/>
                <a:gd name="T175" fmla="*/ 89 h 845"/>
                <a:gd name="T176" fmla="+- 0 1270 742"/>
                <a:gd name="T177" fmla="*/ T176 w 749"/>
                <a:gd name="T178" fmla="+- 0 434 89"/>
                <a:gd name="T179" fmla="*/ 434 h 845"/>
                <a:gd name="T180" fmla="+- 0 1351 742"/>
                <a:gd name="T181" fmla="*/ T180 w 749"/>
                <a:gd name="T182" fmla="+- 0 492 89"/>
                <a:gd name="T183" fmla="*/ 492 h 845"/>
                <a:gd name="T184" fmla="+- 0 1464 742"/>
                <a:gd name="T185" fmla="*/ T184 w 749"/>
                <a:gd name="T186" fmla="+- 0 465 89"/>
                <a:gd name="T187" fmla="*/ 465 h 845"/>
                <a:gd name="T188" fmla="+- 0 1486 742"/>
                <a:gd name="T189" fmla="*/ T188 w 749"/>
                <a:gd name="T190" fmla="+- 0 89 89"/>
                <a:gd name="T191" fmla="*/ 89 h 845"/>
                <a:gd name="T192" fmla="+- 0 1486 742"/>
                <a:gd name="T193" fmla="*/ T192 w 749"/>
                <a:gd name="T194" fmla="+- 0 531 89"/>
                <a:gd name="T195" fmla="*/ 531 h 845"/>
                <a:gd name="T196" fmla="+- 0 1303 742"/>
                <a:gd name="T197" fmla="*/ T196 w 749"/>
                <a:gd name="T198" fmla="+- 0 531 89"/>
                <a:gd name="T199" fmla="*/ 531 h 845"/>
                <a:gd name="T200" fmla="+- 0 1236 742"/>
                <a:gd name="T201" fmla="*/ T200 w 749"/>
                <a:gd name="T202" fmla="+- 0 934 89"/>
                <a:gd name="T203" fmla="*/ 934 h 845"/>
                <a:gd name="T204" fmla="+- 0 1423 742"/>
                <a:gd name="T205" fmla="*/ T204 w 749"/>
                <a:gd name="T206" fmla="+- 0 934 89"/>
                <a:gd name="T207" fmla="*/ 934 h 8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749" h="845">
                  <a:moveTo>
                    <a:pt x="218" y="293"/>
                  </a:moveTo>
                  <a:lnTo>
                    <a:pt x="163" y="293"/>
                  </a:lnTo>
                  <a:lnTo>
                    <a:pt x="163" y="305"/>
                  </a:lnTo>
                  <a:lnTo>
                    <a:pt x="161" y="324"/>
                  </a:lnTo>
                  <a:lnTo>
                    <a:pt x="154" y="336"/>
                  </a:lnTo>
                  <a:lnTo>
                    <a:pt x="145" y="344"/>
                  </a:lnTo>
                  <a:lnTo>
                    <a:pt x="144" y="344"/>
                  </a:lnTo>
                  <a:lnTo>
                    <a:pt x="144" y="346"/>
                  </a:lnTo>
                  <a:lnTo>
                    <a:pt x="144" y="401"/>
                  </a:lnTo>
                  <a:lnTo>
                    <a:pt x="169" y="397"/>
                  </a:lnTo>
                  <a:lnTo>
                    <a:pt x="196" y="377"/>
                  </a:lnTo>
                  <a:lnTo>
                    <a:pt x="213" y="346"/>
                  </a:lnTo>
                  <a:lnTo>
                    <a:pt x="218" y="303"/>
                  </a:lnTo>
                  <a:lnTo>
                    <a:pt x="218" y="293"/>
                  </a:lnTo>
                  <a:close/>
                  <a:moveTo>
                    <a:pt x="218" y="101"/>
                  </a:moveTo>
                  <a:lnTo>
                    <a:pt x="213" y="59"/>
                  </a:lnTo>
                  <a:lnTo>
                    <a:pt x="196" y="27"/>
                  </a:lnTo>
                  <a:lnTo>
                    <a:pt x="168" y="7"/>
                  </a:lnTo>
                  <a:lnTo>
                    <a:pt x="129" y="0"/>
                  </a:lnTo>
                  <a:lnTo>
                    <a:pt x="88" y="0"/>
                  </a:lnTo>
                  <a:lnTo>
                    <a:pt x="50" y="7"/>
                  </a:lnTo>
                  <a:lnTo>
                    <a:pt x="22" y="27"/>
                  </a:lnTo>
                  <a:lnTo>
                    <a:pt x="5" y="59"/>
                  </a:lnTo>
                  <a:lnTo>
                    <a:pt x="0" y="101"/>
                  </a:lnTo>
                  <a:lnTo>
                    <a:pt x="0" y="303"/>
                  </a:lnTo>
                  <a:lnTo>
                    <a:pt x="5" y="346"/>
                  </a:lnTo>
                  <a:lnTo>
                    <a:pt x="22" y="377"/>
                  </a:lnTo>
                  <a:lnTo>
                    <a:pt x="50" y="397"/>
                  </a:lnTo>
                  <a:lnTo>
                    <a:pt x="60" y="398"/>
                  </a:lnTo>
                  <a:lnTo>
                    <a:pt x="88" y="403"/>
                  </a:lnTo>
                  <a:lnTo>
                    <a:pt x="132" y="403"/>
                  </a:lnTo>
                  <a:lnTo>
                    <a:pt x="132" y="346"/>
                  </a:lnTo>
                  <a:lnTo>
                    <a:pt x="88" y="346"/>
                  </a:lnTo>
                  <a:lnTo>
                    <a:pt x="77" y="344"/>
                  </a:lnTo>
                  <a:lnTo>
                    <a:pt x="68" y="336"/>
                  </a:lnTo>
                  <a:lnTo>
                    <a:pt x="62" y="324"/>
                  </a:lnTo>
                  <a:lnTo>
                    <a:pt x="60" y="305"/>
                  </a:lnTo>
                  <a:lnTo>
                    <a:pt x="60" y="99"/>
                  </a:lnTo>
                  <a:lnTo>
                    <a:pt x="61" y="80"/>
                  </a:lnTo>
                  <a:lnTo>
                    <a:pt x="67" y="67"/>
                  </a:lnTo>
                  <a:lnTo>
                    <a:pt x="76" y="60"/>
                  </a:lnTo>
                  <a:lnTo>
                    <a:pt x="88" y="58"/>
                  </a:lnTo>
                  <a:lnTo>
                    <a:pt x="132" y="58"/>
                  </a:lnTo>
                  <a:lnTo>
                    <a:pt x="145" y="60"/>
                  </a:lnTo>
                  <a:lnTo>
                    <a:pt x="154" y="67"/>
                  </a:lnTo>
                  <a:lnTo>
                    <a:pt x="161" y="80"/>
                  </a:lnTo>
                  <a:lnTo>
                    <a:pt x="163" y="99"/>
                  </a:lnTo>
                  <a:lnTo>
                    <a:pt x="163" y="113"/>
                  </a:lnTo>
                  <a:lnTo>
                    <a:pt x="218" y="113"/>
                  </a:lnTo>
                  <a:lnTo>
                    <a:pt x="218" y="101"/>
                  </a:lnTo>
                  <a:close/>
                  <a:moveTo>
                    <a:pt x="223" y="715"/>
                  </a:moveTo>
                  <a:lnTo>
                    <a:pt x="220" y="687"/>
                  </a:lnTo>
                  <a:lnTo>
                    <a:pt x="213" y="662"/>
                  </a:lnTo>
                  <a:lnTo>
                    <a:pt x="200" y="643"/>
                  </a:lnTo>
                  <a:lnTo>
                    <a:pt x="180" y="629"/>
                  </a:lnTo>
                  <a:lnTo>
                    <a:pt x="196" y="617"/>
                  </a:lnTo>
                  <a:lnTo>
                    <a:pt x="208" y="600"/>
                  </a:lnTo>
                  <a:lnTo>
                    <a:pt x="214" y="578"/>
                  </a:lnTo>
                  <a:lnTo>
                    <a:pt x="216" y="550"/>
                  </a:lnTo>
                  <a:lnTo>
                    <a:pt x="216" y="535"/>
                  </a:lnTo>
                  <a:lnTo>
                    <a:pt x="211" y="495"/>
                  </a:lnTo>
                  <a:lnTo>
                    <a:pt x="195" y="465"/>
                  </a:lnTo>
                  <a:lnTo>
                    <a:pt x="168" y="448"/>
                  </a:lnTo>
                  <a:lnTo>
                    <a:pt x="163" y="447"/>
                  </a:lnTo>
                  <a:lnTo>
                    <a:pt x="163" y="713"/>
                  </a:lnTo>
                  <a:lnTo>
                    <a:pt x="163" y="747"/>
                  </a:lnTo>
                  <a:lnTo>
                    <a:pt x="161" y="766"/>
                  </a:lnTo>
                  <a:lnTo>
                    <a:pt x="155" y="779"/>
                  </a:lnTo>
                  <a:lnTo>
                    <a:pt x="146" y="786"/>
                  </a:lnTo>
                  <a:lnTo>
                    <a:pt x="132" y="787"/>
                  </a:lnTo>
                  <a:lnTo>
                    <a:pt x="60" y="787"/>
                  </a:lnTo>
                  <a:lnTo>
                    <a:pt x="60" y="663"/>
                  </a:lnTo>
                  <a:lnTo>
                    <a:pt x="124" y="663"/>
                  </a:lnTo>
                  <a:lnTo>
                    <a:pt x="143" y="665"/>
                  </a:lnTo>
                  <a:lnTo>
                    <a:pt x="154" y="673"/>
                  </a:lnTo>
                  <a:lnTo>
                    <a:pt x="158" y="682"/>
                  </a:lnTo>
                  <a:lnTo>
                    <a:pt x="161" y="689"/>
                  </a:lnTo>
                  <a:lnTo>
                    <a:pt x="163" y="713"/>
                  </a:lnTo>
                  <a:lnTo>
                    <a:pt x="163" y="447"/>
                  </a:lnTo>
                  <a:lnTo>
                    <a:pt x="158" y="446"/>
                  </a:lnTo>
                  <a:lnTo>
                    <a:pt x="158" y="540"/>
                  </a:lnTo>
                  <a:lnTo>
                    <a:pt x="158" y="564"/>
                  </a:lnTo>
                  <a:lnTo>
                    <a:pt x="155" y="584"/>
                  </a:lnTo>
                  <a:lnTo>
                    <a:pt x="148" y="596"/>
                  </a:lnTo>
                  <a:lnTo>
                    <a:pt x="137" y="603"/>
                  </a:lnTo>
                  <a:lnTo>
                    <a:pt x="122" y="605"/>
                  </a:lnTo>
                  <a:lnTo>
                    <a:pt x="60" y="605"/>
                  </a:lnTo>
                  <a:lnTo>
                    <a:pt x="60" y="499"/>
                  </a:lnTo>
                  <a:lnTo>
                    <a:pt x="127" y="499"/>
                  </a:lnTo>
                  <a:lnTo>
                    <a:pt x="141" y="502"/>
                  </a:lnTo>
                  <a:lnTo>
                    <a:pt x="151" y="509"/>
                  </a:lnTo>
                  <a:lnTo>
                    <a:pt x="156" y="522"/>
                  </a:lnTo>
                  <a:lnTo>
                    <a:pt x="158" y="540"/>
                  </a:lnTo>
                  <a:lnTo>
                    <a:pt x="158" y="446"/>
                  </a:lnTo>
                  <a:lnTo>
                    <a:pt x="129" y="442"/>
                  </a:lnTo>
                  <a:lnTo>
                    <a:pt x="0" y="442"/>
                  </a:lnTo>
                  <a:lnTo>
                    <a:pt x="0" y="845"/>
                  </a:lnTo>
                  <a:lnTo>
                    <a:pt x="60" y="845"/>
                  </a:lnTo>
                  <a:lnTo>
                    <a:pt x="132" y="845"/>
                  </a:lnTo>
                  <a:lnTo>
                    <a:pt x="163" y="840"/>
                  </a:lnTo>
                  <a:lnTo>
                    <a:pt x="171" y="839"/>
                  </a:lnTo>
                  <a:lnTo>
                    <a:pt x="180" y="833"/>
                  </a:lnTo>
                  <a:lnTo>
                    <a:pt x="200" y="820"/>
                  </a:lnTo>
                  <a:lnTo>
                    <a:pt x="217" y="790"/>
                  </a:lnTo>
                  <a:lnTo>
                    <a:pt x="223" y="749"/>
                  </a:lnTo>
                  <a:lnTo>
                    <a:pt x="223" y="715"/>
                  </a:lnTo>
                  <a:close/>
                  <a:moveTo>
                    <a:pt x="483" y="0"/>
                  </a:moveTo>
                  <a:lnTo>
                    <a:pt x="423" y="0"/>
                  </a:lnTo>
                  <a:lnTo>
                    <a:pt x="423" y="173"/>
                  </a:lnTo>
                  <a:lnTo>
                    <a:pt x="319" y="173"/>
                  </a:lnTo>
                  <a:lnTo>
                    <a:pt x="319" y="0"/>
                  </a:lnTo>
                  <a:lnTo>
                    <a:pt x="261" y="0"/>
                  </a:lnTo>
                  <a:lnTo>
                    <a:pt x="261" y="403"/>
                  </a:lnTo>
                  <a:lnTo>
                    <a:pt x="319" y="403"/>
                  </a:lnTo>
                  <a:lnTo>
                    <a:pt x="319" y="231"/>
                  </a:lnTo>
                  <a:lnTo>
                    <a:pt x="423" y="231"/>
                  </a:lnTo>
                  <a:lnTo>
                    <a:pt x="423" y="403"/>
                  </a:lnTo>
                  <a:lnTo>
                    <a:pt x="483" y="403"/>
                  </a:lnTo>
                  <a:lnTo>
                    <a:pt x="483" y="0"/>
                  </a:lnTo>
                  <a:close/>
                  <a:moveTo>
                    <a:pt x="744" y="0"/>
                  </a:moveTo>
                  <a:lnTo>
                    <a:pt x="688" y="0"/>
                  </a:lnTo>
                  <a:lnTo>
                    <a:pt x="688" y="305"/>
                  </a:lnTo>
                  <a:lnTo>
                    <a:pt x="686" y="324"/>
                  </a:lnTo>
                  <a:lnTo>
                    <a:pt x="680" y="336"/>
                  </a:lnTo>
                  <a:lnTo>
                    <a:pt x="670" y="344"/>
                  </a:lnTo>
                  <a:lnTo>
                    <a:pt x="657" y="346"/>
                  </a:lnTo>
                  <a:lnTo>
                    <a:pt x="609" y="346"/>
                  </a:lnTo>
                  <a:lnTo>
                    <a:pt x="596" y="344"/>
                  </a:lnTo>
                  <a:lnTo>
                    <a:pt x="586" y="336"/>
                  </a:lnTo>
                  <a:lnTo>
                    <a:pt x="580" y="324"/>
                  </a:lnTo>
                  <a:lnTo>
                    <a:pt x="578" y="305"/>
                  </a:lnTo>
                  <a:lnTo>
                    <a:pt x="578" y="0"/>
                  </a:lnTo>
                  <a:lnTo>
                    <a:pt x="523" y="0"/>
                  </a:lnTo>
                  <a:lnTo>
                    <a:pt x="523" y="303"/>
                  </a:lnTo>
                  <a:lnTo>
                    <a:pt x="528" y="345"/>
                  </a:lnTo>
                  <a:lnTo>
                    <a:pt x="544" y="376"/>
                  </a:lnTo>
                  <a:lnTo>
                    <a:pt x="571" y="397"/>
                  </a:lnTo>
                  <a:lnTo>
                    <a:pt x="609" y="403"/>
                  </a:lnTo>
                  <a:lnTo>
                    <a:pt x="657" y="403"/>
                  </a:lnTo>
                  <a:lnTo>
                    <a:pt x="695" y="397"/>
                  </a:lnTo>
                  <a:lnTo>
                    <a:pt x="722" y="376"/>
                  </a:lnTo>
                  <a:lnTo>
                    <a:pt x="738" y="345"/>
                  </a:lnTo>
                  <a:lnTo>
                    <a:pt x="744" y="303"/>
                  </a:lnTo>
                  <a:lnTo>
                    <a:pt x="744" y="0"/>
                  </a:lnTo>
                  <a:close/>
                  <a:moveTo>
                    <a:pt x="748" y="845"/>
                  </a:moveTo>
                  <a:lnTo>
                    <a:pt x="664" y="639"/>
                  </a:lnTo>
                  <a:lnTo>
                    <a:pt x="744" y="442"/>
                  </a:lnTo>
                  <a:lnTo>
                    <a:pt x="686" y="442"/>
                  </a:lnTo>
                  <a:lnTo>
                    <a:pt x="624" y="591"/>
                  </a:lnTo>
                  <a:lnTo>
                    <a:pt x="561" y="442"/>
                  </a:lnTo>
                  <a:lnTo>
                    <a:pt x="499" y="442"/>
                  </a:lnTo>
                  <a:lnTo>
                    <a:pt x="578" y="639"/>
                  </a:lnTo>
                  <a:lnTo>
                    <a:pt x="494" y="845"/>
                  </a:lnTo>
                  <a:lnTo>
                    <a:pt x="552" y="845"/>
                  </a:lnTo>
                  <a:lnTo>
                    <a:pt x="616" y="684"/>
                  </a:lnTo>
                  <a:lnTo>
                    <a:pt x="681" y="845"/>
                  </a:lnTo>
                  <a:lnTo>
                    <a:pt x="748" y="8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pic>
          <p:nvPicPr>
            <p:cNvPr id="43" name="docshape6">
              <a:extLst>
                <a:ext uri="{FF2B5EF4-FFF2-40B4-BE49-F238E27FC236}">
                  <a16:creationId xmlns:a16="http://schemas.microsoft.com/office/drawing/2014/main" id="{8CA65AD3-212D-4F97-B37D-EF91E71E29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" y="533"/>
              <a:ext cx="23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4" name="docshape31">
            <a:extLst>
              <a:ext uri="{FF2B5EF4-FFF2-40B4-BE49-F238E27FC236}">
                <a16:creationId xmlns:a16="http://schemas.microsoft.com/office/drawing/2014/main" id="{E8338E49-20D1-4C6E-A448-F59FA50EB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81" y="2451533"/>
            <a:ext cx="2625898" cy="436626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5" name="docshape33">
            <a:extLst>
              <a:ext uri="{FF2B5EF4-FFF2-40B4-BE49-F238E27FC236}">
                <a16:creationId xmlns:a16="http://schemas.microsoft.com/office/drawing/2014/main" id="{749087C9-140E-42C7-8A45-EEC2FAA88F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444" y="2592219"/>
            <a:ext cx="25754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</a:pPr>
            <a:r>
              <a:rPr lang="fr-FR" sz="1300" b="1" u="sng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 LA RECHERCHE</a:t>
            </a:r>
            <a:endParaRPr lang="fr-FR" sz="1100" b="1" u="sng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Relations externes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Gilles </a:t>
            </a:r>
            <a:r>
              <a:rPr lang="fr-FR" sz="10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Duluc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05 57 82 24 91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Instances et partenaires, Commission Recherche et innovation des CHU, GIRCI SOHO, Université, EPST, Région, SATT, </a:t>
            </a:r>
            <a:r>
              <a:rPr lang="fr-FR" sz="900" dirty="0" err="1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Unitec</a:t>
            </a: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, GHT, Industriels et start-up</a:t>
            </a: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>
              <a:lnSpc>
                <a:spcPct val="101000"/>
              </a:lnSpc>
              <a:spcBef>
                <a:spcPts val="280"/>
              </a:spcBef>
            </a:pPr>
            <a:r>
              <a:rPr lang="fr-FR" sz="400" dirty="0"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Relations internes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Dr Christine Lassalle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05 57 82 03 16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Animation des structures d’appui </a:t>
            </a:r>
          </a:p>
          <a:p>
            <a:pPr marL="66675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et de support à la recherche </a:t>
            </a:r>
            <a:endParaRPr lang="fr-FR" sz="9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Projet Patient </a:t>
            </a:r>
            <a:r>
              <a:rPr lang="fr-FR" sz="90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Partenaire recherche</a:t>
            </a:r>
            <a:endParaRPr lang="fr-FR" sz="900" dirty="0">
              <a:solidFill>
                <a:srgbClr val="FFFFFF"/>
              </a:solidFill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des structures </a:t>
            </a:r>
          </a:p>
          <a:p>
            <a:pPr marL="66675">
              <a:spcBef>
                <a:spcPts val="65"/>
              </a:spcBef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maladies rares 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0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Maïder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Piquet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05 57 62 33 98</a:t>
            </a:r>
          </a:p>
          <a:p>
            <a:pPr marL="66675">
              <a:spcBef>
                <a:spcPts val="65"/>
              </a:spcBef>
            </a:pPr>
            <a:endParaRPr lang="fr-FR" sz="7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 la recherche </a:t>
            </a:r>
            <a:r>
              <a:rPr lang="fr-FR" sz="1300" dirty="0" err="1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translationnelle</a:t>
            </a: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en cancérologie 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Christelle Liard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05 57 82 03 23</a:t>
            </a:r>
            <a:endParaRPr lang="fr-FR" sz="8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800" dirty="0"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6" name="docshape31">
            <a:extLst>
              <a:ext uri="{FF2B5EF4-FFF2-40B4-BE49-F238E27FC236}">
                <a16:creationId xmlns:a16="http://schemas.microsoft.com/office/drawing/2014/main" id="{A4308E4A-75E0-41CF-AA71-604F1CBB3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7135" y="2451533"/>
            <a:ext cx="3014455" cy="435864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7" name="docshape31">
            <a:extLst>
              <a:ext uri="{FF2B5EF4-FFF2-40B4-BE49-F238E27FC236}">
                <a16:creationId xmlns:a16="http://schemas.microsoft.com/office/drawing/2014/main" id="{67B740F6-B76E-4CD2-912E-E91599EAA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3853" y="2446683"/>
            <a:ext cx="3947160" cy="435864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8" name="docshape33">
            <a:extLst>
              <a:ext uri="{FF2B5EF4-FFF2-40B4-BE49-F238E27FC236}">
                <a16:creationId xmlns:a16="http://schemas.microsoft.com/office/drawing/2014/main" id="{4694A6EE-A43A-46AD-A421-5E2547BC6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6536" y="2592219"/>
            <a:ext cx="2984004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 algn="ctr">
              <a:lnSpc>
                <a:spcPts val="1405"/>
              </a:lnSpc>
              <a:spcAft>
                <a:spcPts val="0"/>
              </a:spcAft>
            </a:pPr>
            <a:r>
              <a:rPr lang="fr-FR" sz="1300" b="1" u="sng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PROJETS DE RECHERCHE</a:t>
            </a:r>
            <a:endParaRPr lang="fr-FR" sz="1100" b="1" u="sng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endParaRPr lang="fr-FR" sz="1000" b="1" u="sng" dirty="0">
              <a:solidFill>
                <a:srgbClr val="FFFFFF"/>
              </a:solidFill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Promotion interne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Dr Anne Gimbert </a:t>
            </a:r>
            <a:endParaRPr lang="fr-FR" sz="10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05 57 82 08 34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 : Sébastien </a:t>
            </a:r>
            <a:r>
              <a:rPr lang="fr-FR" sz="900" dirty="0" err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Marchi</a:t>
            </a:r>
            <a:endParaRPr lang="fr-FR" sz="9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05 57 82 04 75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Montage et suivi des projets</a:t>
            </a:r>
            <a:endParaRPr lang="fr-FR" sz="9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Sécurité et vigilance</a:t>
            </a:r>
            <a:endParaRPr lang="fr-FR" sz="9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Monitoring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Cellule Europe</a:t>
            </a:r>
            <a:endParaRPr lang="fr-FR" sz="9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>
              <a:lnSpc>
                <a:spcPct val="101000"/>
              </a:lnSpc>
              <a:spcBef>
                <a:spcPts val="280"/>
              </a:spcBef>
              <a:spcAft>
                <a:spcPts val="0"/>
              </a:spcAft>
            </a:pPr>
            <a:r>
              <a:rPr lang="fr-FR" sz="800" dirty="0"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Promotion externe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Sylvie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Blazejewski</a:t>
            </a:r>
            <a:endParaRPr lang="fr-FR" sz="10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05 57 82 03 13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Promotion Académique</a:t>
            </a:r>
            <a:endParaRPr lang="fr-FR" sz="9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Promotion Industrielle</a:t>
            </a:r>
            <a:endParaRPr lang="fr-FR" sz="9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Innovation et programmes collaboratifs - DIPCO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Laurent Piazza </a:t>
            </a:r>
            <a:endParaRPr lang="fr-FR" sz="10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05 57 82 08 22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Cécile </a:t>
            </a:r>
            <a:r>
              <a:rPr lang="fr-FR" sz="9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Klochendler</a:t>
            </a:r>
            <a:endParaRPr lang="fr-FR" sz="9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05 57 82 01 59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8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87313" lvl="1">
              <a:defRPr/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Montage et suivi des grands programmes</a:t>
            </a:r>
            <a:endParaRPr lang="fr-FR" alt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87313" lvl="1">
              <a:defRPr/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Programmes structurants</a:t>
            </a:r>
          </a:p>
          <a:p>
            <a:pPr marL="87313" lvl="1">
              <a:defRPr/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Accompagnement de l’innovation</a:t>
            </a:r>
            <a:endParaRPr lang="fr-FR" sz="9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87313" lvl="1">
              <a:defRPr/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Evaluation médico-économique et aide à la décision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900" dirty="0">
              <a:solidFill>
                <a:srgbClr val="FFFFFF"/>
              </a:solidFill>
              <a:effectLst/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800" dirty="0"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9" name="docshape33">
            <a:extLst>
              <a:ext uri="{FF2B5EF4-FFF2-40B4-BE49-F238E27FC236}">
                <a16:creationId xmlns:a16="http://schemas.microsoft.com/office/drawing/2014/main" id="{1F025F22-E3AB-4057-88B8-6FC6A97D6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732" y="2592219"/>
            <a:ext cx="3764280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 algn="ctr">
              <a:lnSpc>
                <a:spcPts val="1405"/>
              </a:lnSpc>
              <a:spcAft>
                <a:spcPts val="0"/>
              </a:spcAft>
            </a:pPr>
            <a:r>
              <a:rPr lang="fr-FR" sz="1300" b="1" u="sng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RESSOURCES</a:t>
            </a:r>
            <a:endParaRPr lang="fr-FR" sz="1100" b="1" u="sng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algn="ctr">
              <a:lnSpc>
                <a:spcPts val="1405"/>
              </a:lnSpc>
              <a:spcAft>
                <a:spcPts val="0"/>
              </a:spcAft>
            </a:pPr>
            <a:endParaRPr lang="fr-FR" sz="10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Finances-Contrôle de gestion- Achats</a:t>
            </a: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Thomas Brice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05 57 82 14 89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Adjoints : Evelyne Rossi-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</a:t>
            </a: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écappé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05 57 82 14 88</a:t>
            </a:r>
            <a:endParaRPr lang="fr-FR" sz="8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5238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Arnaud Guillon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05 57 82 23 91</a:t>
            </a:r>
          </a:p>
          <a:p>
            <a:pPr marL="523875">
              <a:spcBef>
                <a:spcPts val="65"/>
              </a:spcBef>
              <a:spcAft>
                <a:spcPts val="0"/>
              </a:spcAft>
            </a:pPr>
            <a:endParaRPr lang="fr-FR" sz="500" dirty="0"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Numérique et recherche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Julien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Domingorena</a:t>
            </a: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05 56 79 87 06 </a:t>
            </a:r>
            <a:endParaRPr lang="fr-FR" sz="1000" dirty="0">
              <a:solidFill>
                <a:srgbClr val="FFFFFF"/>
              </a:solidFill>
              <a:effectLst/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7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Ressources humaines et formation</a:t>
            </a:r>
            <a:endParaRPr lang="fr-FR" sz="13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Fabienne Nacka / 05 57 82 10 68</a:t>
            </a:r>
            <a:endParaRPr lang="fr-FR" sz="7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6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Partenariats</a:t>
            </a: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et </a:t>
            </a: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Valorisation - DPV</a:t>
            </a:r>
          </a:p>
          <a:p>
            <a:pPr marL="66675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Audrey </a:t>
            </a:r>
            <a:r>
              <a:rPr lang="fr-FR" sz="1000" dirty="0" err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Terranova</a:t>
            </a: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/ 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05 57 82 00 62 </a:t>
            </a: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Service Partenariats :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Solène Lavergne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</a:t>
            </a:r>
          </a:p>
          <a:p>
            <a:pPr marL="66675">
              <a:spcBef>
                <a:spcPts val="15"/>
              </a:spcBef>
            </a:pPr>
            <a:endParaRPr lang="fr-FR" sz="500" dirty="0">
              <a:solidFill>
                <a:srgbClr val="FFFFFF"/>
              </a:solidFill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Qualité et autorisations de lieux de recherche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Dr Laurence Mêmes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05 57 82 03 28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500" dirty="0">
              <a:solidFill>
                <a:srgbClr val="FFFFFF"/>
              </a:solidFill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Indicateurs et bibliométrie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Aurore Capelli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05 57 82 08 77</a:t>
            </a:r>
            <a:endParaRPr lang="fr-FR" sz="1100" dirty="0"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3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3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Communication recherche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0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Christelle Font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05 57 82 11 15 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800" dirty="0"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50" name="docshape7">
            <a:extLst>
              <a:ext uri="{FF2B5EF4-FFF2-40B4-BE49-F238E27FC236}">
                <a16:creationId xmlns:a16="http://schemas.microsoft.com/office/drawing/2014/main" id="{8D553186-006A-46B8-AC9B-CFF6CB4C1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8771" y="191596"/>
            <a:ext cx="162242" cy="202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0" tIns="0" rIns="0" bIns="0" anchor="t" anchorCtr="0" upright="1">
            <a:noAutofit/>
          </a:bodyPr>
          <a:lstStyle/>
          <a:p>
            <a:pPr marL="12700">
              <a:spcBef>
                <a:spcPts val="110"/>
              </a:spcBef>
              <a:spcAft>
                <a:spcPts val="0"/>
              </a:spcAft>
            </a:pP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©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CHU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de Bordeaux -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Mise à</a:t>
            </a:r>
            <a:r>
              <a:rPr lang="fr-FR" sz="550" spc="-15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jour octobre  2024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21D4A5EE-B82B-4992-8BFD-B403993582B3}"/>
              </a:ext>
            </a:extLst>
          </p:cNvPr>
          <p:cNvCxnSpPr>
            <a:cxnSpLocks/>
          </p:cNvCxnSpPr>
          <p:nvPr/>
        </p:nvCxnSpPr>
        <p:spPr>
          <a:xfrm>
            <a:off x="117112" y="3935703"/>
            <a:ext cx="212732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07288237-D7A9-42E2-8DCB-1BC94E0700EF}"/>
              </a:ext>
            </a:extLst>
          </p:cNvPr>
          <p:cNvCxnSpPr>
            <a:cxnSpLocks/>
          </p:cNvCxnSpPr>
          <p:nvPr/>
        </p:nvCxnSpPr>
        <p:spPr>
          <a:xfrm flipV="1">
            <a:off x="2917301" y="4329937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6E871338-CF9A-4EDA-B3C1-4A649C62681A}"/>
              </a:ext>
            </a:extLst>
          </p:cNvPr>
          <p:cNvCxnSpPr>
            <a:cxnSpLocks/>
          </p:cNvCxnSpPr>
          <p:nvPr/>
        </p:nvCxnSpPr>
        <p:spPr>
          <a:xfrm>
            <a:off x="111614" y="5035754"/>
            <a:ext cx="212732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3CAED8BE-134E-4F69-8941-BD2175F99780}"/>
              </a:ext>
            </a:extLst>
          </p:cNvPr>
          <p:cNvCxnSpPr>
            <a:cxnSpLocks/>
          </p:cNvCxnSpPr>
          <p:nvPr/>
        </p:nvCxnSpPr>
        <p:spPr>
          <a:xfrm>
            <a:off x="117112" y="5936837"/>
            <a:ext cx="212732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92FC6E2E-AA29-4710-BE80-553900ACA738}"/>
              </a:ext>
            </a:extLst>
          </p:cNvPr>
          <p:cNvCxnSpPr>
            <a:cxnSpLocks/>
          </p:cNvCxnSpPr>
          <p:nvPr/>
        </p:nvCxnSpPr>
        <p:spPr>
          <a:xfrm flipV="1">
            <a:off x="5976682" y="3644137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065CA762-86C7-4963-A899-D518B5C1EDC0}"/>
              </a:ext>
            </a:extLst>
          </p:cNvPr>
          <p:cNvCxnSpPr>
            <a:cxnSpLocks/>
          </p:cNvCxnSpPr>
          <p:nvPr/>
        </p:nvCxnSpPr>
        <p:spPr>
          <a:xfrm flipV="1">
            <a:off x="5996791" y="4107028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56">
            <a:extLst>
              <a:ext uri="{FF2B5EF4-FFF2-40B4-BE49-F238E27FC236}">
                <a16:creationId xmlns:a16="http://schemas.microsoft.com/office/drawing/2014/main" id="{0BD4647B-083F-48D5-AD09-AA3914230E06}"/>
              </a:ext>
            </a:extLst>
          </p:cNvPr>
          <p:cNvCxnSpPr>
            <a:cxnSpLocks/>
          </p:cNvCxnSpPr>
          <p:nvPr/>
        </p:nvCxnSpPr>
        <p:spPr>
          <a:xfrm flipV="1">
            <a:off x="6014157" y="5244337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F36BD34D-658D-4593-B530-86E253A98C87}"/>
              </a:ext>
            </a:extLst>
          </p:cNvPr>
          <p:cNvCxnSpPr>
            <a:cxnSpLocks/>
          </p:cNvCxnSpPr>
          <p:nvPr/>
        </p:nvCxnSpPr>
        <p:spPr>
          <a:xfrm flipV="1">
            <a:off x="5996791" y="4530351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D986ECBC-47D8-4A16-A8FC-1BAB0AB02EE0}"/>
              </a:ext>
            </a:extLst>
          </p:cNvPr>
          <p:cNvCxnSpPr>
            <a:cxnSpLocks/>
          </p:cNvCxnSpPr>
          <p:nvPr/>
        </p:nvCxnSpPr>
        <p:spPr>
          <a:xfrm flipV="1">
            <a:off x="6014157" y="5667660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E92BD2AF-327D-4B3F-AFE4-F765C696C9BD}"/>
              </a:ext>
            </a:extLst>
          </p:cNvPr>
          <p:cNvCxnSpPr>
            <a:cxnSpLocks/>
          </p:cNvCxnSpPr>
          <p:nvPr/>
        </p:nvCxnSpPr>
        <p:spPr>
          <a:xfrm flipV="1">
            <a:off x="2917102" y="5244337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cteur droit 60">
            <a:extLst>
              <a:ext uri="{FF2B5EF4-FFF2-40B4-BE49-F238E27FC236}">
                <a16:creationId xmlns:a16="http://schemas.microsoft.com/office/drawing/2014/main" id="{F6B03E13-AB70-4279-8B87-E587A01A85EC}"/>
              </a:ext>
            </a:extLst>
          </p:cNvPr>
          <p:cNvCxnSpPr>
            <a:cxnSpLocks/>
          </p:cNvCxnSpPr>
          <p:nvPr/>
        </p:nvCxnSpPr>
        <p:spPr>
          <a:xfrm flipV="1">
            <a:off x="6014157" y="6099218"/>
            <a:ext cx="2536554" cy="447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99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cshape31"/>
          <p:cNvSpPr>
            <a:spLocks noChangeArrowheads="1"/>
          </p:cNvSpPr>
          <p:nvPr/>
        </p:nvSpPr>
        <p:spPr bwMode="auto">
          <a:xfrm>
            <a:off x="143227" y="2824197"/>
            <a:ext cx="2051333" cy="1585132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docshape13"/>
          <p:cNvSpPr>
            <a:spLocks noChangeArrowheads="1"/>
          </p:cNvSpPr>
          <p:nvPr/>
        </p:nvSpPr>
        <p:spPr bwMode="auto">
          <a:xfrm>
            <a:off x="2764276" y="599523"/>
            <a:ext cx="5145284" cy="1616075"/>
          </a:xfrm>
          <a:prstGeom prst="rect">
            <a:avLst/>
          </a:prstGeom>
          <a:solidFill>
            <a:srgbClr val="0097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docshape16"/>
          <p:cNvSpPr txBox="1">
            <a:spLocks noChangeArrowheads="1"/>
          </p:cNvSpPr>
          <p:nvPr/>
        </p:nvSpPr>
        <p:spPr bwMode="auto">
          <a:xfrm>
            <a:off x="2803197" y="710595"/>
            <a:ext cx="5106363" cy="166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3335" marR="18415" algn="ctr">
              <a:lnSpc>
                <a:spcPts val="1955"/>
              </a:lnSpc>
            </a:pPr>
            <a:r>
              <a:rPr lang="fr-FR" sz="1750" dirty="0"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RECHERCHE CLINIQUE ET INNOVATION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550" spc="6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Directeur : Gilles DULUC</a:t>
            </a:r>
          </a:p>
          <a:p>
            <a:pPr marL="13335" marR="18415" algn="ctr"/>
            <a:r>
              <a:rPr lang="fr-FR" sz="12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gilles.duluc@chu-bordeaux.fr</a:t>
            </a:r>
          </a:p>
          <a:p>
            <a:pPr marL="13335" marR="18415" algn="ctr"/>
            <a:endParaRPr lang="fr-FR" sz="400" spc="60" dirty="0">
              <a:solidFill>
                <a:srgbClr val="FFFFFF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1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Jeanne Patard</a:t>
            </a:r>
          </a:p>
          <a:p>
            <a:pPr marL="13335" marR="18415" algn="ctr"/>
            <a:r>
              <a:rPr lang="fr-FR" sz="11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jeanne.patard@chu-bordeaux.fr</a:t>
            </a:r>
          </a:p>
          <a:p>
            <a:pPr marL="13335" marR="18415" algn="ctr"/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4765" algn="ctr"/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Assistante</a:t>
            </a:r>
            <a:r>
              <a:rPr lang="fr-FR" sz="1000" spc="-2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:</a:t>
            </a:r>
            <a:r>
              <a:rPr lang="fr-FR" sz="1000" spc="-1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Cynthia POPULO/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53 46 /cynthia.populo@chu-bordeaux.fr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5400" algn="ctr">
              <a:spcBef>
                <a:spcPts val="545"/>
              </a:spcBef>
            </a:pPr>
            <a:r>
              <a:rPr lang="fr-FR" sz="1000" dirty="0"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grpSp>
        <p:nvGrpSpPr>
          <p:cNvPr id="7" name="docshapegroup1"/>
          <p:cNvGrpSpPr>
            <a:grpSpLocks/>
          </p:cNvGrpSpPr>
          <p:nvPr/>
        </p:nvGrpSpPr>
        <p:grpSpPr bwMode="auto">
          <a:xfrm>
            <a:off x="612666" y="134418"/>
            <a:ext cx="1332230" cy="647700"/>
            <a:chOff x="604" y="0"/>
            <a:chExt cx="2098" cy="1020"/>
          </a:xfrm>
        </p:grpSpPr>
        <p:pic>
          <p:nvPicPr>
            <p:cNvPr id="8" name="docshap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0"/>
              <a:ext cx="102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docshape3"/>
            <p:cNvSpPr>
              <a:spLocks noChangeArrowheads="1"/>
            </p:cNvSpPr>
            <p:nvPr/>
          </p:nvSpPr>
          <p:spPr bwMode="auto">
            <a:xfrm>
              <a:off x="604" y="0"/>
              <a:ext cx="1020" cy="1020"/>
            </a:xfrm>
            <a:prstGeom prst="rect">
              <a:avLst/>
            </a:prstGeom>
            <a:solidFill>
              <a:srgbClr val="1CA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0" name="docshape4"/>
            <p:cNvSpPr>
              <a:spLocks/>
            </p:cNvSpPr>
            <p:nvPr/>
          </p:nvSpPr>
          <p:spPr bwMode="auto">
            <a:xfrm>
              <a:off x="631" y="29"/>
              <a:ext cx="970" cy="965"/>
            </a:xfrm>
            <a:custGeom>
              <a:avLst/>
              <a:gdLst>
                <a:gd name="T0" fmla="+- 0 631 631"/>
                <a:gd name="T1" fmla="*/ T0 w 970"/>
                <a:gd name="T2" fmla="+- 0 512 29"/>
                <a:gd name="T3" fmla="*/ 512 h 965"/>
                <a:gd name="T4" fmla="+- 0 638 631"/>
                <a:gd name="T5" fmla="*/ T4 w 970"/>
                <a:gd name="T6" fmla="+- 0 433 29"/>
                <a:gd name="T7" fmla="*/ 433 h 965"/>
                <a:gd name="T8" fmla="+- 0 656 631"/>
                <a:gd name="T9" fmla="*/ T8 w 970"/>
                <a:gd name="T10" fmla="+- 0 359 29"/>
                <a:gd name="T11" fmla="*/ 359 h 965"/>
                <a:gd name="T12" fmla="+- 0 686 631"/>
                <a:gd name="T13" fmla="*/ T12 w 970"/>
                <a:gd name="T14" fmla="+- 0 290 29"/>
                <a:gd name="T15" fmla="*/ 290 h 965"/>
                <a:gd name="T16" fmla="+- 0 725 631"/>
                <a:gd name="T17" fmla="*/ T16 w 970"/>
                <a:gd name="T18" fmla="+- 0 227 29"/>
                <a:gd name="T19" fmla="*/ 227 h 965"/>
                <a:gd name="T20" fmla="+- 0 774 631"/>
                <a:gd name="T21" fmla="*/ T20 w 970"/>
                <a:gd name="T22" fmla="+- 0 171 29"/>
                <a:gd name="T23" fmla="*/ 171 h 965"/>
                <a:gd name="T24" fmla="+- 0 830 631"/>
                <a:gd name="T25" fmla="*/ T24 w 970"/>
                <a:gd name="T26" fmla="+- 0 122 29"/>
                <a:gd name="T27" fmla="*/ 122 h 965"/>
                <a:gd name="T28" fmla="+- 0 894 631"/>
                <a:gd name="T29" fmla="*/ T28 w 970"/>
                <a:gd name="T30" fmla="+- 0 83 29"/>
                <a:gd name="T31" fmla="*/ 83 h 965"/>
                <a:gd name="T32" fmla="+- 0 963 631"/>
                <a:gd name="T33" fmla="*/ T32 w 970"/>
                <a:gd name="T34" fmla="+- 0 54 29"/>
                <a:gd name="T35" fmla="*/ 54 h 965"/>
                <a:gd name="T36" fmla="+- 0 1038 631"/>
                <a:gd name="T37" fmla="*/ T36 w 970"/>
                <a:gd name="T38" fmla="+- 0 36 29"/>
                <a:gd name="T39" fmla="*/ 36 h 965"/>
                <a:gd name="T40" fmla="+- 0 1116 631"/>
                <a:gd name="T41" fmla="*/ T40 w 970"/>
                <a:gd name="T42" fmla="+- 0 29 29"/>
                <a:gd name="T43" fmla="*/ 29 h 965"/>
                <a:gd name="T44" fmla="+- 0 1194 631"/>
                <a:gd name="T45" fmla="*/ T44 w 970"/>
                <a:gd name="T46" fmla="+- 0 36 29"/>
                <a:gd name="T47" fmla="*/ 36 h 965"/>
                <a:gd name="T48" fmla="+- 0 1269 631"/>
                <a:gd name="T49" fmla="*/ T48 w 970"/>
                <a:gd name="T50" fmla="+- 0 54 29"/>
                <a:gd name="T51" fmla="*/ 54 h 965"/>
                <a:gd name="T52" fmla="+- 0 1338 631"/>
                <a:gd name="T53" fmla="*/ T52 w 970"/>
                <a:gd name="T54" fmla="+- 0 83 29"/>
                <a:gd name="T55" fmla="*/ 83 h 965"/>
                <a:gd name="T56" fmla="+- 0 1402 631"/>
                <a:gd name="T57" fmla="*/ T56 w 970"/>
                <a:gd name="T58" fmla="+- 0 122 29"/>
                <a:gd name="T59" fmla="*/ 122 h 965"/>
                <a:gd name="T60" fmla="+- 0 1458 631"/>
                <a:gd name="T61" fmla="*/ T60 w 970"/>
                <a:gd name="T62" fmla="+- 0 171 29"/>
                <a:gd name="T63" fmla="*/ 171 h 965"/>
                <a:gd name="T64" fmla="+- 0 1507 631"/>
                <a:gd name="T65" fmla="*/ T64 w 970"/>
                <a:gd name="T66" fmla="+- 0 227 29"/>
                <a:gd name="T67" fmla="*/ 227 h 965"/>
                <a:gd name="T68" fmla="+- 0 1546 631"/>
                <a:gd name="T69" fmla="*/ T68 w 970"/>
                <a:gd name="T70" fmla="+- 0 290 29"/>
                <a:gd name="T71" fmla="*/ 290 h 965"/>
                <a:gd name="T72" fmla="+- 0 1576 631"/>
                <a:gd name="T73" fmla="*/ T72 w 970"/>
                <a:gd name="T74" fmla="+- 0 359 29"/>
                <a:gd name="T75" fmla="*/ 359 h 965"/>
                <a:gd name="T76" fmla="+- 0 1594 631"/>
                <a:gd name="T77" fmla="*/ T76 w 970"/>
                <a:gd name="T78" fmla="+- 0 433 29"/>
                <a:gd name="T79" fmla="*/ 433 h 965"/>
                <a:gd name="T80" fmla="+- 0 1601 631"/>
                <a:gd name="T81" fmla="*/ T80 w 970"/>
                <a:gd name="T82" fmla="+- 0 512 29"/>
                <a:gd name="T83" fmla="*/ 512 h 965"/>
                <a:gd name="T84" fmla="+- 0 1594 631"/>
                <a:gd name="T85" fmla="*/ T84 w 970"/>
                <a:gd name="T86" fmla="+- 0 590 29"/>
                <a:gd name="T87" fmla="*/ 590 h 965"/>
                <a:gd name="T88" fmla="+- 0 1576 631"/>
                <a:gd name="T89" fmla="*/ T88 w 970"/>
                <a:gd name="T90" fmla="+- 0 664 29"/>
                <a:gd name="T91" fmla="*/ 664 h 965"/>
                <a:gd name="T92" fmla="+- 0 1546 631"/>
                <a:gd name="T93" fmla="*/ T92 w 970"/>
                <a:gd name="T94" fmla="+- 0 733 29"/>
                <a:gd name="T95" fmla="*/ 733 h 965"/>
                <a:gd name="T96" fmla="+- 0 1507 631"/>
                <a:gd name="T97" fmla="*/ T96 w 970"/>
                <a:gd name="T98" fmla="+- 0 797 29"/>
                <a:gd name="T99" fmla="*/ 797 h 965"/>
                <a:gd name="T100" fmla="+- 0 1458 631"/>
                <a:gd name="T101" fmla="*/ T100 w 970"/>
                <a:gd name="T102" fmla="+- 0 853 29"/>
                <a:gd name="T103" fmla="*/ 853 h 965"/>
                <a:gd name="T104" fmla="+- 0 1402 631"/>
                <a:gd name="T105" fmla="*/ T104 w 970"/>
                <a:gd name="T106" fmla="+- 0 901 29"/>
                <a:gd name="T107" fmla="*/ 901 h 965"/>
                <a:gd name="T108" fmla="+- 0 1338 631"/>
                <a:gd name="T109" fmla="*/ T108 w 970"/>
                <a:gd name="T110" fmla="+- 0 940 29"/>
                <a:gd name="T111" fmla="*/ 940 h 965"/>
                <a:gd name="T112" fmla="+- 0 1269 631"/>
                <a:gd name="T113" fmla="*/ T112 w 970"/>
                <a:gd name="T114" fmla="+- 0 969 29"/>
                <a:gd name="T115" fmla="*/ 969 h 965"/>
                <a:gd name="T116" fmla="+- 0 1194 631"/>
                <a:gd name="T117" fmla="*/ T116 w 970"/>
                <a:gd name="T118" fmla="+- 0 988 29"/>
                <a:gd name="T119" fmla="*/ 988 h 965"/>
                <a:gd name="T120" fmla="+- 0 1116 631"/>
                <a:gd name="T121" fmla="*/ T120 w 970"/>
                <a:gd name="T122" fmla="+- 0 994 29"/>
                <a:gd name="T123" fmla="*/ 994 h 965"/>
                <a:gd name="T124" fmla="+- 0 1038 631"/>
                <a:gd name="T125" fmla="*/ T124 w 970"/>
                <a:gd name="T126" fmla="+- 0 988 29"/>
                <a:gd name="T127" fmla="*/ 988 h 965"/>
                <a:gd name="T128" fmla="+- 0 963 631"/>
                <a:gd name="T129" fmla="*/ T128 w 970"/>
                <a:gd name="T130" fmla="+- 0 969 29"/>
                <a:gd name="T131" fmla="*/ 969 h 965"/>
                <a:gd name="T132" fmla="+- 0 894 631"/>
                <a:gd name="T133" fmla="*/ T132 w 970"/>
                <a:gd name="T134" fmla="+- 0 940 29"/>
                <a:gd name="T135" fmla="*/ 940 h 965"/>
                <a:gd name="T136" fmla="+- 0 830 631"/>
                <a:gd name="T137" fmla="*/ T136 w 970"/>
                <a:gd name="T138" fmla="+- 0 901 29"/>
                <a:gd name="T139" fmla="*/ 901 h 965"/>
                <a:gd name="T140" fmla="+- 0 774 631"/>
                <a:gd name="T141" fmla="*/ T140 w 970"/>
                <a:gd name="T142" fmla="+- 0 853 29"/>
                <a:gd name="T143" fmla="*/ 853 h 965"/>
                <a:gd name="T144" fmla="+- 0 725 631"/>
                <a:gd name="T145" fmla="*/ T144 w 970"/>
                <a:gd name="T146" fmla="+- 0 797 29"/>
                <a:gd name="T147" fmla="*/ 797 h 965"/>
                <a:gd name="T148" fmla="+- 0 686 631"/>
                <a:gd name="T149" fmla="*/ T148 w 970"/>
                <a:gd name="T150" fmla="+- 0 733 29"/>
                <a:gd name="T151" fmla="*/ 733 h 965"/>
                <a:gd name="T152" fmla="+- 0 656 631"/>
                <a:gd name="T153" fmla="*/ T152 w 970"/>
                <a:gd name="T154" fmla="+- 0 664 29"/>
                <a:gd name="T155" fmla="*/ 664 h 965"/>
                <a:gd name="T156" fmla="+- 0 638 631"/>
                <a:gd name="T157" fmla="*/ T156 w 970"/>
                <a:gd name="T158" fmla="+- 0 590 29"/>
                <a:gd name="T159" fmla="*/ 590 h 965"/>
                <a:gd name="T160" fmla="+- 0 631 631"/>
                <a:gd name="T161" fmla="*/ T160 w 970"/>
                <a:gd name="T162" fmla="+- 0 512 29"/>
                <a:gd name="T163" fmla="*/ 512 h 9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</a:cxnLst>
              <a:rect l="0" t="0" r="r" b="b"/>
              <a:pathLst>
                <a:path w="970" h="965">
                  <a:moveTo>
                    <a:pt x="0" y="483"/>
                  </a:moveTo>
                  <a:lnTo>
                    <a:pt x="7" y="404"/>
                  </a:lnTo>
                  <a:lnTo>
                    <a:pt x="25" y="330"/>
                  </a:lnTo>
                  <a:lnTo>
                    <a:pt x="55" y="261"/>
                  </a:lnTo>
                  <a:lnTo>
                    <a:pt x="94" y="198"/>
                  </a:lnTo>
                  <a:lnTo>
                    <a:pt x="143" y="142"/>
                  </a:lnTo>
                  <a:lnTo>
                    <a:pt x="199" y="93"/>
                  </a:lnTo>
                  <a:lnTo>
                    <a:pt x="263" y="54"/>
                  </a:lnTo>
                  <a:lnTo>
                    <a:pt x="332" y="25"/>
                  </a:lnTo>
                  <a:lnTo>
                    <a:pt x="407" y="7"/>
                  </a:lnTo>
                  <a:lnTo>
                    <a:pt x="485" y="0"/>
                  </a:lnTo>
                  <a:lnTo>
                    <a:pt x="563" y="7"/>
                  </a:lnTo>
                  <a:lnTo>
                    <a:pt x="638" y="25"/>
                  </a:lnTo>
                  <a:lnTo>
                    <a:pt x="707" y="54"/>
                  </a:lnTo>
                  <a:lnTo>
                    <a:pt x="771" y="93"/>
                  </a:lnTo>
                  <a:lnTo>
                    <a:pt x="827" y="142"/>
                  </a:lnTo>
                  <a:lnTo>
                    <a:pt x="876" y="198"/>
                  </a:lnTo>
                  <a:lnTo>
                    <a:pt x="915" y="261"/>
                  </a:lnTo>
                  <a:lnTo>
                    <a:pt x="945" y="330"/>
                  </a:lnTo>
                  <a:lnTo>
                    <a:pt x="963" y="404"/>
                  </a:lnTo>
                  <a:lnTo>
                    <a:pt x="970" y="483"/>
                  </a:lnTo>
                  <a:lnTo>
                    <a:pt x="963" y="561"/>
                  </a:lnTo>
                  <a:lnTo>
                    <a:pt x="945" y="635"/>
                  </a:lnTo>
                  <a:lnTo>
                    <a:pt x="915" y="704"/>
                  </a:lnTo>
                  <a:lnTo>
                    <a:pt x="876" y="768"/>
                  </a:lnTo>
                  <a:lnTo>
                    <a:pt x="827" y="824"/>
                  </a:lnTo>
                  <a:lnTo>
                    <a:pt x="771" y="872"/>
                  </a:lnTo>
                  <a:lnTo>
                    <a:pt x="707" y="911"/>
                  </a:lnTo>
                  <a:lnTo>
                    <a:pt x="638" y="940"/>
                  </a:lnTo>
                  <a:lnTo>
                    <a:pt x="563" y="959"/>
                  </a:lnTo>
                  <a:lnTo>
                    <a:pt x="485" y="965"/>
                  </a:lnTo>
                  <a:lnTo>
                    <a:pt x="407" y="959"/>
                  </a:lnTo>
                  <a:lnTo>
                    <a:pt x="332" y="940"/>
                  </a:lnTo>
                  <a:lnTo>
                    <a:pt x="263" y="911"/>
                  </a:lnTo>
                  <a:lnTo>
                    <a:pt x="199" y="872"/>
                  </a:lnTo>
                  <a:lnTo>
                    <a:pt x="143" y="824"/>
                  </a:lnTo>
                  <a:lnTo>
                    <a:pt x="94" y="768"/>
                  </a:lnTo>
                  <a:lnTo>
                    <a:pt x="55" y="704"/>
                  </a:lnTo>
                  <a:lnTo>
                    <a:pt x="25" y="635"/>
                  </a:lnTo>
                  <a:lnTo>
                    <a:pt x="7" y="561"/>
                  </a:lnTo>
                  <a:lnTo>
                    <a:pt x="0" y="483"/>
                  </a:lnTo>
                  <a:close/>
                </a:path>
              </a:pathLst>
            </a:custGeom>
            <a:solidFill>
              <a:srgbClr val="005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1" name="docshape5"/>
            <p:cNvSpPr>
              <a:spLocks/>
            </p:cNvSpPr>
            <p:nvPr/>
          </p:nvSpPr>
          <p:spPr bwMode="auto">
            <a:xfrm>
              <a:off x="741" y="89"/>
              <a:ext cx="749" cy="845"/>
            </a:xfrm>
            <a:custGeom>
              <a:avLst/>
              <a:gdLst>
                <a:gd name="T0" fmla="+- 0 905 742"/>
                <a:gd name="T1" fmla="*/ T0 w 749"/>
                <a:gd name="T2" fmla="+- 0 394 89"/>
                <a:gd name="T3" fmla="*/ 394 h 845"/>
                <a:gd name="T4" fmla="+- 0 887 742"/>
                <a:gd name="T5" fmla="*/ T4 w 749"/>
                <a:gd name="T6" fmla="+- 0 433 89"/>
                <a:gd name="T7" fmla="*/ 433 h 845"/>
                <a:gd name="T8" fmla="+- 0 886 742"/>
                <a:gd name="T9" fmla="*/ T8 w 749"/>
                <a:gd name="T10" fmla="+- 0 490 89"/>
                <a:gd name="T11" fmla="*/ 490 h 845"/>
                <a:gd name="T12" fmla="+- 0 955 742"/>
                <a:gd name="T13" fmla="*/ T12 w 749"/>
                <a:gd name="T14" fmla="+- 0 435 89"/>
                <a:gd name="T15" fmla="*/ 435 h 845"/>
                <a:gd name="T16" fmla="+- 0 960 742"/>
                <a:gd name="T17" fmla="*/ T16 w 749"/>
                <a:gd name="T18" fmla="+- 0 190 89"/>
                <a:gd name="T19" fmla="*/ 190 h 845"/>
                <a:gd name="T20" fmla="+- 0 910 742"/>
                <a:gd name="T21" fmla="*/ T20 w 749"/>
                <a:gd name="T22" fmla="+- 0 96 89"/>
                <a:gd name="T23" fmla="*/ 96 h 845"/>
                <a:gd name="T24" fmla="+- 0 792 742"/>
                <a:gd name="T25" fmla="*/ T24 w 749"/>
                <a:gd name="T26" fmla="+- 0 96 89"/>
                <a:gd name="T27" fmla="*/ 96 h 845"/>
                <a:gd name="T28" fmla="+- 0 742 742"/>
                <a:gd name="T29" fmla="*/ T28 w 749"/>
                <a:gd name="T30" fmla="+- 0 190 89"/>
                <a:gd name="T31" fmla="*/ 190 h 845"/>
                <a:gd name="T32" fmla="+- 0 764 742"/>
                <a:gd name="T33" fmla="*/ T32 w 749"/>
                <a:gd name="T34" fmla="+- 0 466 89"/>
                <a:gd name="T35" fmla="*/ 466 h 845"/>
                <a:gd name="T36" fmla="+- 0 830 742"/>
                <a:gd name="T37" fmla="*/ T36 w 749"/>
                <a:gd name="T38" fmla="+- 0 492 89"/>
                <a:gd name="T39" fmla="*/ 492 h 845"/>
                <a:gd name="T40" fmla="+- 0 830 742"/>
                <a:gd name="T41" fmla="*/ T40 w 749"/>
                <a:gd name="T42" fmla="+- 0 435 89"/>
                <a:gd name="T43" fmla="*/ 435 h 845"/>
                <a:gd name="T44" fmla="+- 0 804 742"/>
                <a:gd name="T45" fmla="*/ T44 w 749"/>
                <a:gd name="T46" fmla="+- 0 413 89"/>
                <a:gd name="T47" fmla="*/ 413 h 845"/>
                <a:gd name="T48" fmla="+- 0 803 742"/>
                <a:gd name="T49" fmla="*/ T48 w 749"/>
                <a:gd name="T50" fmla="+- 0 169 89"/>
                <a:gd name="T51" fmla="*/ 169 h 845"/>
                <a:gd name="T52" fmla="+- 0 830 742"/>
                <a:gd name="T53" fmla="*/ T52 w 749"/>
                <a:gd name="T54" fmla="+- 0 147 89"/>
                <a:gd name="T55" fmla="*/ 147 h 845"/>
                <a:gd name="T56" fmla="+- 0 896 742"/>
                <a:gd name="T57" fmla="*/ T56 w 749"/>
                <a:gd name="T58" fmla="+- 0 156 89"/>
                <a:gd name="T59" fmla="*/ 156 h 845"/>
                <a:gd name="T60" fmla="+- 0 905 742"/>
                <a:gd name="T61" fmla="*/ T60 w 749"/>
                <a:gd name="T62" fmla="+- 0 202 89"/>
                <a:gd name="T63" fmla="*/ 202 h 845"/>
                <a:gd name="T64" fmla="+- 0 965 742"/>
                <a:gd name="T65" fmla="*/ T64 w 749"/>
                <a:gd name="T66" fmla="+- 0 804 89"/>
                <a:gd name="T67" fmla="*/ 804 h 845"/>
                <a:gd name="T68" fmla="+- 0 942 742"/>
                <a:gd name="T69" fmla="*/ T68 w 749"/>
                <a:gd name="T70" fmla="+- 0 732 89"/>
                <a:gd name="T71" fmla="*/ 732 h 845"/>
                <a:gd name="T72" fmla="+- 0 950 742"/>
                <a:gd name="T73" fmla="*/ T72 w 749"/>
                <a:gd name="T74" fmla="+- 0 689 89"/>
                <a:gd name="T75" fmla="*/ 689 h 845"/>
                <a:gd name="T76" fmla="+- 0 958 742"/>
                <a:gd name="T77" fmla="*/ T76 w 749"/>
                <a:gd name="T78" fmla="+- 0 624 89"/>
                <a:gd name="T79" fmla="*/ 624 h 845"/>
                <a:gd name="T80" fmla="+- 0 910 742"/>
                <a:gd name="T81" fmla="*/ T80 w 749"/>
                <a:gd name="T82" fmla="+- 0 537 89"/>
                <a:gd name="T83" fmla="*/ 537 h 845"/>
                <a:gd name="T84" fmla="+- 0 905 742"/>
                <a:gd name="T85" fmla="*/ T84 w 749"/>
                <a:gd name="T86" fmla="+- 0 836 89"/>
                <a:gd name="T87" fmla="*/ 836 h 845"/>
                <a:gd name="T88" fmla="+- 0 888 742"/>
                <a:gd name="T89" fmla="*/ T88 w 749"/>
                <a:gd name="T90" fmla="+- 0 875 89"/>
                <a:gd name="T91" fmla="*/ 875 h 845"/>
                <a:gd name="T92" fmla="+- 0 802 742"/>
                <a:gd name="T93" fmla="*/ T92 w 749"/>
                <a:gd name="T94" fmla="+- 0 752 89"/>
                <a:gd name="T95" fmla="*/ 752 h 845"/>
                <a:gd name="T96" fmla="+- 0 896 742"/>
                <a:gd name="T97" fmla="*/ T96 w 749"/>
                <a:gd name="T98" fmla="+- 0 762 89"/>
                <a:gd name="T99" fmla="*/ 762 h 845"/>
                <a:gd name="T100" fmla="+- 0 905 742"/>
                <a:gd name="T101" fmla="*/ T100 w 749"/>
                <a:gd name="T102" fmla="+- 0 802 89"/>
                <a:gd name="T103" fmla="*/ 802 h 845"/>
                <a:gd name="T104" fmla="+- 0 900 742"/>
                <a:gd name="T105" fmla="*/ T104 w 749"/>
                <a:gd name="T106" fmla="+- 0 629 89"/>
                <a:gd name="T107" fmla="*/ 629 h 845"/>
                <a:gd name="T108" fmla="+- 0 890 742"/>
                <a:gd name="T109" fmla="*/ T108 w 749"/>
                <a:gd name="T110" fmla="+- 0 685 89"/>
                <a:gd name="T111" fmla="*/ 685 h 845"/>
                <a:gd name="T112" fmla="+- 0 802 742"/>
                <a:gd name="T113" fmla="*/ T112 w 749"/>
                <a:gd name="T114" fmla="+- 0 694 89"/>
                <a:gd name="T115" fmla="*/ 694 h 845"/>
                <a:gd name="T116" fmla="+- 0 883 742"/>
                <a:gd name="T117" fmla="*/ T116 w 749"/>
                <a:gd name="T118" fmla="+- 0 591 89"/>
                <a:gd name="T119" fmla="*/ 591 h 845"/>
                <a:gd name="T120" fmla="+- 0 900 742"/>
                <a:gd name="T121" fmla="*/ T120 w 749"/>
                <a:gd name="T122" fmla="+- 0 629 89"/>
                <a:gd name="T123" fmla="*/ 629 h 845"/>
                <a:gd name="T124" fmla="+- 0 742 742"/>
                <a:gd name="T125" fmla="*/ T124 w 749"/>
                <a:gd name="T126" fmla="+- 0 531 89"/>
                <a:gd name="T127" fmla="*/ 531 h 845"/>
                <a:gd name="T128" fmla="+- 0 874 742"/>
                <a:gd name="T129" fmla="*/ T128 w 749"/>
                <a:gd name="T130" fmla="+- 0 934 89"/>
                <a:gd name="T131" fmla="*/ 934 h 845"/>
                <a:gd name="T132" fmla="+- 0 922 742"/>
                <a:gd name="T133" fmla="*/ T132 w 749"/>
                <a:gd name="T134" fmla="+- 0 922 89"/>
                <a:gd name="T135" fmla="*/ 922 h 845"/>
                <a:gd name="T136" fmla="+- 0 965 742"/>
                <a:gd name="T137" fmla="*/ T136 w 749"/>
                <a:gd name="T138" fmla="+- 0 838 89"/>
                <a:gd name="T139" fmla="*/ 838 h 845"/>
                <a:gd name="T140" fmla="+- 0 1165 742"/>
                <a:gd name="T141" fmla="*/ T140 w 749"/>
                <a:gd name="T142" fmla="+- 0 89 89"/>
                <a:gd name="T143" fmla="*/ 89 h 845"/>
                <a:gd name="T144" fmla="+- 0 1061 742"/>
                <a:gd name="T145" fmla="*/ T144 w 749"/>
                <a:gd name="T146" fmla="+- 0 89 89"/>
                <a:gd name="T147" fmla="*/ 89 h 845"/>
                <a:gd name="T148" fmla="+- 0 1061 742"/>
                <a:gd name="T149" fmla="*/ T148 w 749"/>
                <a:gd name="T150" fmla="+- 0 492 89"/>
                <a:gd name="T151" fmla="*/ 492 h 845"/>
                <a:gd name="T152" fmla="+- 0 1165 742"/>
                <a:gd name="T153" fmla="*/ T152 w 749"/>
                <a:gd name="T154" fmla="+- 0 492 89"/>
                <a:gd name="T155" fmla="*/ 492 h 845"/>
                <a:gd name="T156" fmla="+- 0 1486 742"/>
                <a:gd name="T157" fmla="*/ T156 w 749"/>
                <a:gd name="T158" fmla="+- 0 89 89"/>
                <a:gd name="T159" fmla="*/ 89 h 845"/>
                <a:gd name="T160" fmla="+- 0 1428 742"/>
                <a:gd name="T161" fmla="*/ T160 w 749"/>
                <a:gd name="T162" fmla="+- 0 413 89"/>
                <a:gd name="T163" fmla="*/ 413 h 845"/>
                <a:gd name="T164" fmla="+- 0 1399 742"/>
                <a:gd name="T165" fmla="*/ T164 w 749"/>
                <a:gd name="T166" fmla="+- 0 435 89"/>
                <a:gd name="T167" fmla="*/ 435 h 845"/>
                <a:gd name="T168" fmla="+- 0 1328 742"/>
                <a:gd name="T169" fmla="*/ T168 w 749"/>
                <a:gd name="T170" fmla="+- 0 425 89"/>
                <a:gd name="T171" fmla="*/ 425 h 845"/>
                <a:gd name="T172" fmla="+- 0 1320 742"/>
                <a:gd name="T173" fmla="*/ T172 w 749"/>
                <a:gd name="T174" fmla="+- 0 89 89"/>
                <a:gd name="T175" fmla="*/ 89 h 845"/>
                <a:gd name="T176" fmla="+- 0 1270 742"/>
                <a:gd name="T177" fmla="*/ T176 w 749"/>
                <a:gd name="T178" fmla="+- 0 434 89"/>
                <a:gd name="T179" fmla="*/ 434 h 845"/>
                <a:gd name="T180" fmla="+- 0 1351 742"/>
                <a:gd name="T181" fmla="*/ T180 w 749"/>
                <a:gd name="T182" fmla="+- 0 492 89"/>
                <a:gd name="T183" fmla="*/ 492 h 845"/>
                <a:gd name="T184" fmla="+- 0 1464 742"/>
                <a:gd name="T185" fmla="*/ T184 w 749"/>
                <a:gd name="T186" fmla="+- 0 465 89"/>
                <a:gd name="T187" fmla="*/ 465 h 845"/>
                <a:gd name="T188" fmla="+- 0 1486 742"/>
                <a:gd name="T189" fmla="*/ T188 w 749"/>
                <a:gd name="T190" fmla="+- 0 89 89"/>
                <a:gd name="T191" fmla="*/ 89 h 845"/>
                <a:gd name="T192" fmla="+- 0 1486 742"/>
                <a:gd name="T193" fmla="*/ T192 w 749"/>
                <a:gd name="T194" fmla="+- 0 531 89"/>
                <a:gd name="T195" fmla="*/ 531 h 845"/>
                <a:gd name="T196" fmla="+- 0 1303 742"/>
                <a:gd name="T197" fmla="*/ T196 w 749"/>
                <a:gd name="T198" fmla="+- 0 531 89"/>
                <a:gd name="T199" fmla="*/ 531 h 845"/>
                <a:gd name="T200" fmla="+- 0 1236 742"/>
                <a:gd name="T201" fmla="*/ T200 w 749"/>
                <a:gd name="T202" fmla="+- 0 934 89"/>
                <a:gd name="T203" fmla="*/ 934 h 845"/>
                <a:gd name="T204" fmla="+- 0 1423 742"/>
                <a:gd name="T205" fmla="*/ T204 w 749"/>
                <a:gd name="T206" fmla="+- 0 934 89"/>
                <a:gd name="T207" fmla="*/ 934 h 8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749" h="845">
                  <a:moveTo>
                    <a:pt x="218" y="293"/>
                  </a:moveTo>
                  <a:lnTo>
                    <a:pt x="163" y="293"/>
                  </a:lnTo>
                  <a:lnTo>
                    <a:pt x="163" y="305"/>
                  </a:lnTo>
                  <a:lnTo>
                    <a:pt x="161" y="324"/>
                  </a:lnTo>
                  <a:lnTo>
                    <a:pt x="154" y="336"/>
                  </a:lnTo>
                  <a:lnTo>
                    <a:pt x="145" y="344"/>
                  </a:lnTo>
                  <a:lnTo>
                    <a:pt x="144" y="344"/>
                  </a:lnTo>
                  <a:lnTo>
                    <a:pt x="144" y="346"/>
                  </a:lnTo>
                  <a:lnTo>
                    <a:pt x="144" y="401"/>
                  </a:lnTo>
                  <a:lnTo>
                    <a:pt x="169" y="397"/>
                  </a:lnTo>
                  <a:lnTo>
                    <a:pt x="196" y="377"/>
                  </a:lnTo>
                  <a:lnTo>
                    <a:pt x="213" y="346"/>
                  </a:lnTo>
                  <a:lnTo>
                    <a:pt x="218" y="303"/>
                  </a:lnTo>
                  <a:lnTo>
                    <a:pt x="218" y="293"/>
                  </a:lnTo>
                  <a:close/>
                  <a:moveTo>
                    <a:pt x="218" y="101"/>
                  </a:moveTo>
                  <a:lnTo>
                    <a:pt x="213" y="59"/>
                  </a:lnTo>
                  <a:lnTo>
                    <a:pt x="196" y="27"/>
                  </a:lnTo>
                  <a:lnTo>
                    <a:pt x="168" y="7"/>
                  </a:lnTo>
                  <a:lnTo>
                    <a:pt x="129" y="0"/>
                  </a:lnTo>
                  <a:lnTo>
                    <a:pt x="88" y="0"/>
                  </a:lnTo>
                  <a:lnTo>
                    <a:pt x="50" y="7"/>
                  </a:lnTo>
                  <a:lnTo>
                    <a:pt x="22" y="27"/>
                  </a:lnTo>
                  <a:lnTo>
                    <a:pt x="5" y="59"/>
                  </a:lnTo>
                  <a:lnTo>
                    <a:pt x="0" y="101"/>
                  </a:lnTo>
                  <a:lnTo>
                    <a:pt x="0" y="303"/>
                  </a:lnTo>
                  <a:lnTo>
                    <a:pt x="5" y="346"/>
                  </a:lnTo>
                  <a:lnTo>
                    <a:pt x="22" y="377"/>
                  </a:lnTo>
                  <a:lnTo>
                    <a:pt x="50" y="397"/>
                  </a:lnTo>
                  <a:lnTo>
                    <a:pt x="60" y="398"/>
                  </a:lnTo>
                  <a:lnTo>
                    <a:pt x="88" y="403"/>
                  </a:lnTo>
                  <a:lnTo>
                    <a:pt x="132" y="403"/>
                  </a:lnTo>
                  <a:lnTo>
                    <a:pt x="132" y="346"/>
                  </a:lnTo>
                  <a:lnTo>
                    <a:pt x="88" y="346"/>
                  </a:lnTo>
                  <a:lnTo>
                    <a:pt x="77" y="344"/>
                  </a:lnTo>
                  <a:lnTo>
                    <a:pt x="68" y="336"/>
                  </a:lnTo>
                  <a:lnTo>
                    <a:pt x="62" y="324"/>
                  </a:lnTo>
                  <a:lnTo>
                    <a:pt x="60" y="305"/>
                  </a:lnTo>
                  <a:lnTo>
                    <a:pt x="60" y="99"/>
                  </a:lnTo>
                  <a:lnTo>
                    <a:pt x="61" y="80"/>
                  </a:lnTo>
                  <a:lnTo>
                    <a:pt x="67" y="67"/>
                  </a:lnTo>
                  <a:lnTo>
                    <a:pt x="76" y="60"/>
                  </a:lnTo>
                  <a:lnTo>
                    <a:pt x="88" y="58"/>
                  </a:lnTo>
                  <a:lnTo>
                    <a:pt x="132" y="58"/>
                  </a:lnTo>
                  <a:lnTo>
                    <a:pt x="145" y="60"/>
                  </a:lnTo>
                  <a:lnTo>
                    <a:pt x="154" y="67"/>
                  </a:lnTo>
                  <a:lnTo>
                    <a:pt x="161" y="80"/>
                  </a:lnTo>
                  <a:lnTo>
                    <a:pt x="163" y="99"/>
                  </a:lnTo>
                  <a:lnTo>
                    <a:pt x="163" y="113"/>
                  </a:lnTo>
                  <a:lnTo>
                    <a:pt x="218" y="113"/>
                  </a:lnTo>
                  <a:lnTo>
                    <a:pt x="218" y="101"/>
                  </a:lnTo>
                  <a:close/>
                  <a:moveTo>
                    <a:pt x="223" y="715"/>
                  </a:moveTo>
                  <a:lnTo>
                    <a:pt x="220" y="687"/>
                  </a:lnTo>
                  <a:lnTo>
                    <a:pt x="213" y="662"/>
                  </a:lnTo>
                  <a:lnTo>
                    <a:pt x="200" y="643"/>
                  </a:lnTo>
                  <a:lnTo>
                    <a:pt x="180" y="629"/>
                  </a:lnTo>
                  <a:lnTo>
                    <a:pt x="196" y="617"/>
                  </a:lnTo>
                  <a:lnTo>
                    <a:pt x="208" y="600"/>
                  </a:lnTo>
                  <a:lnTo>
                    <a:pt x="214" y="578"/>
                  </a:lnTo>
                  <a:lnTo>
                    <a:pt x="216" y="550"/>
                  </a:lnTo>
                  <a:lnTo>
                    <a:pt x="216" y="535"/>
                  </a:lnTo>
                  <a:lnTo>
                    <a:pt x="211" y="495"/>
                  </a:lnTo>
                  <a:lnTo>
                    <a:pt x="195" y="465"/>
                  </a:lnTo>
                  <a:lnTo>
                    <a:pt x="168" y="448"/>
                  </a:lnTo>
                  <a:lnTo>
                    <a:pt x="163" y="447"/>
                  </a:lnTo>
                  <a:lnTo>
                    <a:pt x="163" y="713"/>
                  </a:lnTo>
                  <a:lnTo>
                    <a:pt x="163" y="747"/>
                  </a:lnTo>
                  <a:lnTo>
                    <a:pt x="161" y="766"/>
                  </a:lnTo>
                  <a:lnTo>
                    <a:pt x="155" y="779"/>
                  </a:lnTo>
                  <a:lnTo>
                    <a:pt x="146" y="786"/>
                  </a:lnTo>
                  <a:lnTo>
                    <a:pt x="132" y="787"/>
                  </a:lnTo>
                  <a:lnTo>
                    <a:pt x="60" y="787"/>
                  </a:lnTo>
                  <a:lnTo>
                    <a:pt x="60" y="663"/>
                  </a:lnTo>
                  <a:lnTo>
                    <a:pt x="124" y="663"/>
                  </a:lnTo>
                  <a:lnTo>
                    <a:pt x="143" y="665"/>
                  </a:lnTo>
                  <a:lnTo>
                    <a:pt x="154" y="673"/>
                  </a:lnTo>
                  <a:lnTo>
                    <a:pt x="158" y="682"/>
                  </a:lnTo>
                  <a:lnTo>
                    <a:pt x="161" y="689"/>
                  </a:lnTo>
                  <a:lnTo>
                    <a:pt x="163" y="713"/>
                  </a:lnTo>
                  <a:lnTo>
                    <a:pt x="163" y="447"/>
                  </a:lnTo>
                  <a:lnTo>
                    <a:pt x="158" y="446"/>
                  </a:lnTo>
                  <a:lnTo>
                    <a:pt x="158" y="540"/>
                  </a:lnTo>
                  <a:lnTo>
                    <a:pt x="158" y="564"/>
                  </a:lnTo>
                  <a:lnTo>
                    <a:pt x="155" y="584"/>
                  </a:lnTo>
                  <a:lnTo>
                    <a:pt x="148" y="596"/>
                  </a:lnTo>
                  <a:lnTo>
                    <a:pt x="137" y="603"/>
                  </a:lnTo>
                  <a:lnTo>
                    <a:pt x="122" y="605"/>
                  </a:lnTo>
                  <a:lnTo>
                    <a:pt x="60" y="605"/>
                  </a:lnTo>
                  <a:lnTo>
                    <a:pt x="60" y="499"/>
                  </a:lnTo>
                  <a:lnTo>
                    <a:pt x="127" y="499"/>
                  </a:lnTo>
                  <a:lnTo>
                    <a:pt x="141" y="502"/>
                  </a:lnTo>
                  <a:lnTo>
                    <a:pt x="151" y="509"/>
                  </a:lnTo>
                  <a:lnTo>
                    <a:pt x="156" y="522"/>
                  </a:lnTo>
                  <a:lnTo>
                    <a:pt x="158" y="540"/>
                  </a:lnTo>
                  <a:lnTo>
                    <a:pt x="158" y="446"/>
                  </a:lnTo>
                  <a:lnTo>
                    <a:pt x="129" y="442"/>
                  </a:lnTo>
                  <a:lnTo>
                    <a:pt x="0" y="442"/>
                  </a:lnTo>
                  <a:lnTo>
                    <a:pt x="0" y="845"/>
                  </a:lnTo>
                  <a:lnTo>
                    <a:pt x="60" y="845"/>
                  </a:lnTo>
                  <a:lnTo>
                    <a:pt x="132" y="845"/>
                  </a:lnTo>
                  <a:lnTo>
                    <a:pt x="163" y="840"/>
                  </a:lnTo>
                  <a:lnTo>
                    <a:pt x="171" y="839"/>
                  </a:lnTo>
                  <a:lnTo>
                    <a:pt x="180" y="833"/>
                  </a:lnTo>
                  <a:lnTo>
                    <a:pt x="200" y="820"/>
                  </a:lnTo>
                  <a:lnTo>
                    <a:pt x="217" y="790"/>
                  </a:lnTo>
                  <a:lnTo>
                    <a:pt x="223" y="749"/>
                  </a:lnTo>
                  <a:lnTo>
                    <a:pt x="223" y="715"/>
                  </a:lnTo>
                  <a:close/>
                  <a:moveTo>
                    <a:pt x="483" y="0"/>
                  </a:moveTo>
                  <a:lnTo>
                    <a:pt x="423" y="0"/>
                  </a:lnTo>
                  <a:lnTo>
                    <a:pt x="423" y="173"/>
                  </a:lnTo>
                  <a:lnTo>
                    <a:pt x="319" y="173"/>
                  </a:lnTo>
                  <a:lnTo>
                    <a:pt x="319" y="0"/>
                  </a:lnTo>
                  <a:lnTo>
                    <a:pt x="261" y="0"/>
                  </a:lnTo>
                  <a:lnTo>
                    <a:pt x="261" y="403"/>
                  </a:lnTo>
                  <a:lnTo>
                    <a:pt x="319" y="403"/>
                  </a:lnTo>
                  <a:lnTo>
                    <a:pt x="319" y="231"/>
                  </a:lnTo>
                  <a:lnTo>
                    <a:pt x="423" y="231"/>
                  </a:lnTo>
                  <a:lnTo>
                    <a:pt x="423" y="403"/>
                  </a:lnTo>
                  <a:lnTo>
                    <a:pt x="483" y="403"/>
                  </a:lnTo>
                  <a:lnTo>
                    <a:pt x="483" y="0"/>
                  </a:lnTo>
                  <a:close/>
                  <a:moveTo>
                    <a:pt x="744" y="0"/>
                  </a:moveTo>
                  <a:lnTo>
                    <a:pt x="688" y="0"/>
                  </a:lnTo>
                  <a:lnTo>
                    <a:pt x="688" y="305"/>
                  </a:lnTo>
                  <a:lnTo>
                    <a:pt x="686" y="324"/>
                  </a:lnTo>
                  <a:lnTo>
                    <a:pt x="680" y="336"/>
                  </a:lnTo>
                  <a:lnTo>
                    <a:pt x="670" y="344"/>
                  </a:lnTo>
                  <a:lnTo>
                    <a:pt x="657" y="346"/>
                  </a:lnTo>
                  <a:lnTo>
                    <a:pt x="609" y="346"/>
                  </a:lnTo>
                  <a:lnTo>
                    <a:pt x="596" y="344"/>
                  </a:lnTo>
                  <a:lnTo>
                    <a:pt x="586" y="336"/>
                  </a:lnTo>
                  <a:lnTo>
                    <a:pt x="580" y="324"/>
                  </a:lnTo>
                  <a:lnTo>
                    <a:pt x="578" y="305"/>
                  </a:lnTo>
                  <a:lnTo>
                    <a:pt x="578" y="0"/>
                  </a:lnTo>
                  <a:lnTo>
                    <a:pt x="523" y="0"/>
                  </a:lnTo>
                  <a:lnTo>
                    <a:pt x="523" y="303"/>
                  </a:lnTo>
                  <a:lnTo>
                    <a:pt x="528" y="345"/>
                  </a:lnTo>
                  <a:lnTo>
                    <a:pt x="544" y="376"/>
                  </a:lnTo>
                  <a:lnTo>
                    <a:pt x="571" y="397"/>
                  </a:lnTo>
                  <a:lnTo>
                    <a:pt x="609" y="403"/>
                  </a:lnTo>
                  <a:lnTo>
                    <a:pt x="657" y="403"/>
                  </a:lnTo>
                  <a:lnTo>
                    <a:pt x="695" y="397"/>
                  </a:lnTo>
                  <a:lnTo>
                    <a:pt x="722" y="376"/>
                  </a:lnTo>
                  <a:lnTo>
                    <a:pt x="738" y="345"/>
                  </a:lnTo>
                  <a:lnTo>
                    <a:pt x="744" y="303"/>
                  </a:lnTo>
                  <a:lnTo>
                    <a:pt x="744" y="0"/>
                  </a:lnTo>
                  <a:close/>
                  <a:moveTo>
                    <a:pt x="748" y="845"/>
                  </a:moveTo>
                  <a:lnTo>
                    <a:pt x="664" y="639"/>
                  </a:lnTo>
                  <a:lnTo>
                    <a:pt x="744" y="442"/>
                  </a:lnTo>
                  <a:lnTo>
                    <a:pt x="686" y="442"/>
                  </a:lnTo>
                  <a:lnTo>
                    <a:pt x="624" y="591"/>
                  </a:lnTo>
                  <a:lnTo>
                    <a:pt x="561" y="442"/>
                  </a:lnTo>
                  <a:lnTo>
                    <a:pt x="499" y="442"/>
                  </a:lnTo>
                  <a:lnTo>
                    <a:pt x="578" y="639"/>
                  </a:lnTo>
                  <a:lnTo>
                    <a:pt x="494" y="845"/>
                  </a:lnTo>
                  <a:lnTo>
                    <a:pt x="552" y="845"/>
                  </a:lnTo>
                  <a:lnTo>
                    <a:pt x="616" y="684"/>
                  </a:lnTo>
                  <a:lnTo>
                    <a:pt x="681" y="845"/>
                  </a:lnTo>
                  <a:lnTo>
                    <a:pt x="748" y="8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pic>
          <p:nvPicPr>
            <p:cNvPr id="12" name="docshape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" y="533"/>
              <a:ext cx="23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docshape31"/>
          <p:cNvSpPr>
            <a:spLocks noChangeArrowheads="1"/>
          </p:cNvSpPr>
          <p:nvPr/>
        </p:nvSpPr>
        <p:spPr bwMode="auto">
          <a:xfrm>
            <a:off x="48581" y="2311370"/>
            <a:ext cx="9857419" cy="38611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4" name="docshape33"/>
          <p:cNvSpPr txBox="1">
            <a:spLocks noChangeArrowheads="1"/>
          </p:cNvSpPr>
          <p:nvPr/>
        </p:nvSpPr>
        <p:spPr bwMode="auto">
          <a:xfrm>
            <a:off x="190329" y="2438086"/>
            <a:ext cx="9670684" cy="25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 LA RECHERCHE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>
              <a:lnSpc>
                <a:spcPct val="101000"/>
              </a:lnSpc>
              <a:spcBef>
                <a:spcPts val="280"/>
              </a:spcBef>
            </a:pPr>
            <a:r>
              <a:rPr lang="fr-FR" sz="100" dirty="0"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3227" y="2832935"/>
            <a:ext cx="1990373" cy="1547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Relations externes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Gilles </a:t>
            </a:r>
            <a:r>
              <a:rPr lang="fr-FR" sz="10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Duluc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05 57 82 24 91</a:t>
            </a:r>
          </a:p>
          <a:p>
            <a:pPr marL="66675" lvl="0">
              <a:spcBef>
                <a:spcPts val="65"/>
              </a:spcBef>
            </a:pP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Instances et partenaires, Commission Recherche et innovation des CHU, GIRCI SOHO, Université, EPST, Région, SATT, </a:t>
            </a:r>
            <a:r>
              <a:rPr lang="fr-FR" sz="900" dirty="0" err="1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Unitec</a:t>
            </a: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, GHT, Industriels et start-up </a:t>
            </a:r>
            <a:endParaRPr lang="fr-FR" sz="12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 lvl="0">
              <a:lnSpc>
                <a:spcPct val="101000"/>
              </a:lnSpc>
              <a:spcBef>
                <a:spcPts val="280"/>
              </a:spcBef>
            </a:pPr>
            <a:r>
              <a:rPr lang="fr-FR" sz="4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2" name="docshape31"/>
          <p:cNvSpPr>
            <a:spLocks noChangeArrowheads="1"/>
          </p:cNvSpPr>
          <p:nvPr/>
        </p:nvSpPr>
        <p:spPr bwMode="auto">
          <a:xfrm>
            <a:off x="2611202" y="2824195"/>
            <a:ext cx="2051333" cy="1585134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3" name="docshape31"/>
          <p:cNvSpPr>
            <a:spLocks noChangeArrowheads="1"/>
          </p:cNvSpPr>
          <p:nvPr/>
        </p:nvSpPr>
        <p:spPr bwMode="auto">
          <a:xfrm>
            <a:off x="5027902" y="2824195"/>
            <a:ext cx="2051333" cy="1585133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4" name="docshape31"/>
          <p:cNvSpPr>
            <a:spLocks noChangeArrowheads="1"/>
          </p:cNvSpPr>
          <p:nvPr/>
        </p:nvSpPr>
        <p:spPr bwMode="auto">
          <a:xfrm>
            <a:off x="7473667" y="2824195"/>
            <a:ext cx="2051333" cy="1585133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616044" y="2832935"/>
            <a:ext cx="1990373" cy="1431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marR="74295" lvl="0">
              <a:lnSpc>
                <a:spcPct val="101000"/>
              </a:lnSpc>
              <a:spcBef>
                <a:spcPts val="280"/>
              </a:spcBef>
            </a:pPr>
            <a:r>
              <a:rPr lang="fr-FR" sz="4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Relations internes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Dr Christine Lassalle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05 57 82 03 16</a:t>
            </a:r>
          </a:p>
          <a:p>
            <a:pPr marL="66675" lvl="0">
              <a:spcBef>
                <a:spcPts val="65"/>
              </a:spcBef>
            </a:pP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Animation des structures d’appui et de support à la recherche </a:t>
            </a:r>
            <a:endParaRPr lang="fr-FR" sz="9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900" dirty="0">
                <a:solidFill>
                  <a:srgbClr val="FFFFFF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Projet Patient Partenaire</a:t>
            </a:r>
            <a:endParaRPr lang="fr-FR" sz="9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4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8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25671" y="2873364"/>
            <a:ext cx="199037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des structures maladies rares 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10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Maïder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Piquet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lnSpc>
                <a:spcPts val="1405"/>
              </a:lnSpc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05 57 62 33 98</a:t>
            </a:r>
          </a:p>
          <a:p>
            <a:pPr marL="66675" lvl="0">
              <a:lnSpc>
                <a:spcPts val="1405"/>
              </a:lnSpc>
            </a:pP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lnSpc>
                <a:spcPts val="1405"/>
              </a:lnSpc>
            </a:pP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4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473667" y="2873363"/>
            <a:ext cx="1990373" cy="145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Coordination de la recherche </a:t>
            </a:r>
            <a:r>
              <a:rPr lang="fr-FR" sz="1300" dirty="0" err="1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translationnelle</a:t>
            </a: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en cancérologie 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Christelle Liard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05 57 82 03 23 </a:t>
            </a:r>
          </a:p>
          <a:p>
            <a:pPr marL="66675">
              <a:lnSpc>
                <a:spcPts val="1405"/>
              </a:lnSpc>
            </a:pP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8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8" name="docshape7"/>
          <p:cNvSpPr txBox="1">
            <a:spLocks noChangeArrowheads="1"/>
          </p:cNvSpPr>
          <p:nvPr/>
        </p:nvSpPr>
        <p:spPr bwMode="auto">
          <a:xfrm>
            <a:off x="9698771" y="191596"/>
            <a:ext cx="162242" cy="202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0" tIns="0" rIns="0" bIns="0" anchor="t" anchorCtr="0" upright="1">
            <a:noAutofit/>
          </a:bodyPr>
          <a:lstStyle/>
          <a:p>
            <a:pPr marL="12700">
              <a:spcBef>
                <a:spcPts val="110"/>
              </a:spcBef>
              <a:spcAft>
                <a:spcPts val="0"/>
              </a:spcAft>
            </a:pP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©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CHU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de Bordeaux -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Mise à</a:t>
            </a:r>
            <a:r>
              <a:rPr lang="fr-FR" sz="550" spc="-15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jour octobre 2024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2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cshape31"/>
          <p:cNvSpPr>
            <a:spLocks noChangeArrowheads="1"/>
          </p:cNvSpPr>
          <p:nvPr/>
        </p:nvSpPr>
        <p:spPr bwMode="auto">
          <a:xfrm>
            <a:off x="46952" y="2383552"/>
            <a:ext cx="3895598" cy="4439996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docshape13"/>
          <p:cNvSpPr>
            <a:spLocks noChangeArrowheads="1"/>
          </p:cNvSpPr>
          <p:nvPr/>
        </p:nvSpPr>
        <p:spPr bwMode="auto">
          <a:xfrm>
            <a:off x="2764276" y="537981"/>
            <a:ext cx="5145284" cy="1367714"/>
          </a:xfrm>
          <a:prstGeom prst="rect">
            <a:avLst/>
          </a:prstGeom>
          <a:solidFill>
            <a:srgbClr val="0097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docshape16"/>
          <p:cNvSpPr txBox="1">
            <a:spLocks noChangeArrowheads="1"/>
          </p:cNvSpPr>
          <p:nvPr/>
        </p:nvSpPr>
        <p:spPr bwMode="auto">
          <a:xfrm>
            <a:off x="2803197" y="620136"/>
            <a:ext cx="5106363" cy="166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3335" marR="18415" algn="ctr">
              <a:lnSpc>
                <a:spcPts val="1955"/>
              </a:lnSpc>
            </a:pPr>
            <a:r>
              <a:rPr lang="fr-FR" sz="1600" dirty="0"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RECHERCHE CLINIQUE ET INNOVATION</a:t>
            </a:r>
            <a:endParaRPr lang="fr-FR" sz="105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400" spc="6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Directeur : Gilles DULUC</a:t>
            </a:r>
          </a:p>
          <a:p>
            <a:pPr marL="13335" marR="18415" algn="ctr"/>
            <a:r>
              <a:rPr lang="fr-FR" sz="11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gilles.duluc@chu-bordeaux.fr</a:t>
            </a:r>
          </a:p>
          <a:p>
            <a:pPr marL="13335" marR="18415" algn="ctr"/>
            <a:endParaRPr lang="fr-FR" sz="300" spc="60" dirty="0">
              <a:solidFill>
                <a:srgbClr val="FFFFFF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05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Jeanne Patard</a:t>
            </a:r>
          </a:p>
          <a:p>
            <a:pPr marL="13335" marR="18415" algn="ctr"/>
            <a:r>
              <a:rPr lang="fr-FR" sz="105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jeanne.patard@chu-bordeaux.fr</a:t>
            </a:r>
          </a:p>
          <a:p>
            <a:pPr marL="13335" marR="18415" algn="ctr"/>
            <a:endParaRPr lang="fr-FR" sz="5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4765" algn="ctr"/>
            <a:r>
              <a:rPr lang="fr-FR" sz="9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Assistante</a:t>
            </a:r>
            <a:r>
              <a:rPr lang="fr-FR" sz="900" spc="-2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9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:</a:t>
            </a:r>
            <a:r>
              <a:rPr lang="fr-FR" sz="900" spc="-1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Cynthia POPULO/ 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53 46 /cynthia.populo@chu-bordeaux.fr</a:t>
            </a:r>
            <a:endParaRPr lang="fr-FR" sz="9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5400" algn="ctr">
              <a:spcBef>
                <a:spcPts val="545"/>
              </a:spcBef>
            </a:pPr>
            <a:r>
              <a:rPr lang="fr-FR" sz="1000" dirty="0"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grpSp>
        <p:nvGrpSpPr>
          <p:cNvPr id="7" name="docshapegroup1"/>
          <p:cNvGrpSpPr>
            <a:grpSpLocks/>
          </p:cNvGrpSpPr>
          <p:nvPr/>
        </p:nvGrpSpPr>
        <p:grpSpPr bwMode="auto">
          <a:xfrm>
            <a:off x="612666" y="134418"/>
            <a:ext cx="1332230" cy="647700"/>
            <a:chOff x="604" y="0"/>
            <a:chExt cx="2098" cy="1020"/>
          </a:xfrm>
        </p:grpSpPr>
        <p:pic>
          <p:nvPicPr>
            <p:cNvPr id="8" name="docshap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0"/>
              <a:ext cx="102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docshape3"/>
            <p:cNvSpPr>
              <a:spLocks noChangeArrowheads="1"/>
            </p:cNvSpPr>
            <p:nvPr/>
          </p:nvSpPr>
          <p:spPr bwMode="auto">
            <a:xfrm>
              <a:off x="604" y="0"/>
              <a:ext cx="1020" cy="1020"/>
            </a:xfrm>
            <a:prstGeom prst="rect">
              <a:avLst/>
            </a:prstGeom>
            <a:solidFill>
              <a:srgbClr val="1CA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0" name="docshape4"/>
            <p:cNvSpPr>
              <a:spLocks/>
            </p:cNvSpPr>
            <p:nvPr/>
          </p:nvSpPr>
          <p:spPr bwMode="auto">
            <a:xfrm>
              <a:off x="631" y="29"/>
              <a:ext cx="970" cy="965"/>
            </a:xfrm>
            <a:custGeom>
              <a:avLst/>
              <a:gdLst>
                <a:gd name="T0" fmla="+- 0 631 631"/>
                <a:gd name="T1" fmla="*/ T0 w 970"/>
                <a:gd name="T2" fmla="+- 0 512 29"/>
                <a:gd name="T3" fmla="*/ 512 h 965"/>
                <a:gd name="T4" fmla="+- 0 638 631"/>
                <a:gd name="T5" fmla="*/ T4 w 970"/>
                <a:gd name="T6" fmla="+- 0 433 29"/>
                <a:gd name="T7" fmla="*/ 433 h 965"/>
                <a:gd name="T8" fmla="+- 0 656 631"/>
                <a:gd name="T9" fmla="*/ T8 w 970"/>
                <a:gd name="T10" fmla="+- 0 359 29"/>
                <a:gd name="T11" fmla="*/ 359 h 965"/>
                <a:gd name="T12" fmla="+- 0 686 631"/>
                <a:gd name="T13" fmla="*/ T12 w 970"/>
                <a:gd name="T14" fmla="+- 0 290 29"/>
                <a:gd name="T15" fmla="*/ 290 h 965"/>
                <a:gd name="T16" fmla="+- 0 725 631"/>
                <a:gd name="T17" fmla="*/ T16 w 970"/>
                <a:gd name="T18" fmla="+- 0 227 29"/>
                <a:gd name="T19" fmla="*/ 227 h 965"/>
                <a:gd name="T20" fmla="+- 0 774 631"/>
                <a:gd name="T21" fmla="*/ T20 w 970"/>
                <a:gd name="T22" fmla="+- 0 171 29"/>
                <a:gd name="T23" fmla="*/ 171 h 965"/>
                <a:gd name="T24" fmla="+- 0 830 631"/>
                <a:gd name="T25" fmla="*/ T24 w 970"/>
                <a:gd name="T26" fmla="+- 0 122 29"/>
                <a:gd name="T27" fmla="*/ 122 h 965"/>
                <a:gd name="T28" fmla="+- 0 894 631"/>
                <a:gd name="T29" fmla="*/ T28 w 970"/>
                <a:gd name="T30" fmla="+- 0 83 29"/>
                <a:gd name="T31" fmla="*/ 83 h 965"/>
                <a:gd name="T32" fmla="+- 0 963 631"/>
                <a:gd name="T33" fmla="*/ T32 w 970"/>
                <a:gd name="T34" fmla="+- 0 54 29"/>
                <a:gd name="T35" fmla="*/ 54 h 965"/>
                <a:gd name="T36" fmla="+- 0 1038 631"/>
                <a:gd name="T37" fmla="*/ T36 w 970"/>
                <a:gd name="T38" fmla="+- 0 36 29"/>
                <a:gd name="T39" fmla="*/ 36 h 965"/>
                <a:gd name="T40" fmla="+- 0 1116 631"/>
                <a:gd name="T41" fmla="*/ T40 w 970"/>
                <a:gd name="T42" fmla="+- 0 29 29"/>
                <a:gd name="T43" fmla="*/ 29 h 965"/>
                <a:gd name="T44" fmla="+- 0 1194 631"/>
                <a:gd name="T45" fmla="*/ T44 w 970"/>
                <a:gd name="T46" fmla="+- 0 36 29"/>
                <a:gd name="T47" fmla="*/ 36 h 965"/>
                <a:gd name="T48" fmla="+- 0 1269 631"/>
                <a:gd name="T49" fmla="*/ T48 w 970"/>
                <a:gd name="T50" fmla="+- 0 54 29"/>
                <a:gd name="T51" fmla="*/ 54 h 965"/>
                <a:gd name="T52" fmla="+- 0 1338 631"/>
                <a:gd name="T53" fmla="*/ T52 w 970"/>
                <a:gd name="T54" fmla="+- 0 83 29"/>
                <a:gd name="T55" fmla="*/ 83 h 965"/>
                <a:gd name="T56" fmla="+- 0 1402 631"/>
                <a:gd name="T57" fmla="*/ T56 w 970"/>
                <a:gd name="T58" fmla="+- 0 122 29"/>
                <a:gd name="T59" fmla="*/ 122 h 965"/>
                <a:gd name="T60" fmla="+- 0 1458 631"/>
                <a:gd name="T61" fmla="*/ T60 w 970"/>
                <a:gd name="T62" fmla="+- 0 171 29"/>
                <a:gd name="T63" fmla="*/ 171 h 965"/>
                <a:gd name="T64" fmla="+- 0 1507 631"/>
                <a:gd name="T65" fmla="*/ T64 w 970"/>
                <a:gd name="T66" fmla="+- 0 227 29"/>
                <a:gd name="T67" fmla="*/ 227 h 965"/>
                <a:gd name="T68" fmla="+- 0 1546 631"/>
                <a:gd name="T69" fmla="*/ T68 w 970"/>
                <a:gd name="T70" fmla="+- 0 290 29"/>
                <a:gd name="T71" fmla="*/ 290 h 965"/>
                <a:gd name="T72" fmla="+- 0 1576 631"/>
                <a:gd name="T73" fmla="*/ T72 w 970"/>
                <a:gd name="T74" fmla="+- 0 359 29"/>
                <a:gd name="T75" fmla="*/ 359 h 965"/>
                <a:gd name="T76" fmla="+- 0 1594 631"/>
                <a:gd name="T77" fmla="*/ T76 w 970"/>
                <a:gd name="T78" fmla="+- 0 433 29"/>
                <a:gd name="T79" fmla="*/ 433 h 965"/>
                <a:gd name="T80" fmla="+- 0 1601 631"/>
                <a:gd name="T81" fmla="*/ T80 w 970"/>
                <a:gd name="T82" fmla="+- 0 512 29"/>
                <a:gd name="T83" fmla="*/ 512 h 965"/>
                <a:gd name="T84" fmla="+- 0 1594 631"/>
                <a:gd name="T85" fmla="*/ T84 w 970"/>
                <a:gd name="T86" fmla="+- 0 590 29"/>
                <a:gd name="T87" fmla="*/ 590 h 965"/>
                <a:gd name="T88" fmla="+- 0 1576 631"/>
                <a:gd name="T89" fmla="*/ T88 w 970"/>
                <a:gd name="T90" fmla="+- 0 664 29"/>
                <a:gd name="T91" fmla="*/ 664 h 965"/>
                <a:gd name="T92" fmla="+- 0 1546 631"/>
                <a:gd name="T93" fmla="*/ T92 w 970"/>
                <a:gd name="T94" fmla="+- 0 733 29"/>
                <a:gd name="T95" fmla="*/ 733 h 965"/>
                <a:gd name="T96" fmla="+- 0 1507 631"/>
                <a:gd name="T97" fmla="*/ T96 w 970"/>
                <a:gd name="T98" fmla="+- 0 797 29"/>
                <a:gd name="T99" fmla="*/ 797 h 965"/>
                <a:gd name="T100" fmla="+- 0 1458 631"/>
                <a:gd name="T101" fmla="*/ T100 w 970"/>
                <a:gd name="T102" fmla="+- 0 853 29"/>
                <a:gd name="T103" fmla="*/ 853 h 965"/>
                <a:gd name="T104" fmla="+- 0 1402 631"/>
                <a:gd name="T105" fmla="*/ T104 w 970"/>
                <a:gd name="T106" fmla="+- 0 901 29"/>
                <a:gd name="T107" fmla="*/ 901 h 965"/>
                <a:gd name="T108" fmla="+- 0 1338 631"/>
                <a:gd name="T109" fmla="*/ T108 w 970"/>
                <a:gd name="T110" fmla="+- 0 940 29"/>
                <a:gd name="T111" fmla="*/ 940 h 965"/>
                <a:gd name="T112" fmla="+- 0 1269 631"/>
                <a:gd name="T113" fmla="*/ T112 w 970"/>
                <a:gd name="T114" fmla="+- 0 969 29"/>
                <a:gd name="T115" fmla="*/ 969 h 965"/>
                <a:gd name="T116" fmla="+- 0 1194 631"/>
                <a:gd name="T117" fmla="*/ T116 w 970"/>
                <a:gd name="T118" fmla="+- 0 988 29"/>
                <a:gd name="T119" fmla="*/ 988 h 965"/>
                <a:gd name="T120" fmla="+- 0 1116 631"/>
                <a:gd name="T121" fmla="*/ T120 w 970"/>
                <a:gd name="T122" fmla="+- 0 994 29"/>
                <a:gd name="T123" fmla="*/ 994 h 965"/>
                <a:gd name="T124" fmla="+- 0 1038 631"/>
                <a:gd name="T125" fmla="*/ T124 w 970"/>
                <a:gd name="T126" fmla="+- 0 988 29"/>
                <a:gd name="T127" fmla="*/ 988 h 965"/>
                <a:gd name="T128" fmla="+- 0 963 631"/>
                <a:gd name="T129" fmla="*/ T128 w 970"/>
                <a:gd name="T130" fmla="+- 0 969 29"/>
                <a:gd name="T131" fmla="*/ 969 h 965"/>
                <a:gd name="T132" fmla="+- 0 894 631"/>
                <a:gd name="T133" fmla="*/ T132 w 970"/>
                <a:gd name="T134" fmla="+- 0 940 29"/>
                <a:gd name="T135" fmla="*/ 940 h 965"/>
                <a:gd name="T136" fmla="+- 0 830 631"/>
                <a:gd name="T137" fmla="*/ T136 w 970"/>
                <a:gd name="T138" fmla="+- 0 901 29"/>
                <a:gd name="T139" fmla="*/ 901 h 965"/>
                <a:gd name="T140" fmla="+- 0 774 631"/>
                <a:gd name="T141" fmla="*/ T140 w 970"/>
                <a:gd name="T142" fmla="+- 0 853 29"/>
                <a:gd name="T143" fmla="*/ 853 h 965"/>
                <a:gd name="T144" fmla="+- 0 725 631"/>
                <a:gd name="T145" fmla="*/ T144 w 970"/>
                <a:gd name="T146" fmla="+- 0 797 29"/>
                <a:gd name="T147" fmla="*/ 797 h 965"/>
                <a:gd name="T148" fmla="+- 0 686 631"/>
                <a:gd name="T149" fmla="*/ T148 w 970"/>
                <a:gd name="T150" fmla="+- 0 733 29"/>
                <a:gd name="T151" fmla="*/ 733 h 965"/>
                <a:gd name="T152" fmla="+- 0 656 631"/>
                <a:gd name="T153" fmla="*/ T152 w 970"/>
                <a:gd name="T154" fmla="+- 0 664 29"/>
                <a:gd name="T155" fmla="*/ 664 h 965"/>
                <a:gd name="T156" fmla="+- 0 638 631"/>
                <a:gd name="T157" fmla="*/ T156 w 970"/>
                <a:gd name="T158" fmla="+- 0 590 29"/>
                <a:gd name="T159" fmla="*/ 590 h 965"/>
                <a:gd name="T160" fmla="+- 0 631 631"/>
                <a:gd name="T161" fmla="*/ T160 w 970"/>
                <a:gd name="T162" fmla="+- 0 512 29"/>
                <a:gd name="T163" fmla="*/ 512 h 9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</a:cxnLst>
              <a:rect l="0" t="0" r="r" b="b"/>
              <a:pathLst>
                <a:path w="970" h="965">
                  <a:moveTo>
                    <a:pt x="0" y="483"/>
                  </a:moveTo>
                  <a:lnTo>
                    <a:pt x="7" y="404"/>
                  </a:lnTo>
                  <a:lnTo>
                    <a:pt x="25" y="330"/>
                  </a:lnTo>
                  <a:lnTo>
                    <a:pt x="55" y="261"/>
                  </a:lnTo>
                  <a:lnTo>
                    <a:pt x="94" y="198"/>
                  </a:lnTo>
                  <a:lnTo>
                    <a:pt x="143" y="142"/>
                  </a:lnTo>
                  <a:lnTo>
                    <a:pt x="199" y="93"/>
                  </a:lnTo>
                  <a:lnTo>
                    <a:pt x="263" y="54"/>
                  </a:lnTo>
                  <a:lnTo>
                    <a:pt x="332" y="25"/>
                  </a:lnTo>
                  <a:lnTo>
                    <a:pt x="407" y="7"/>
                  </a:lnTo>
                  <a:lnTo>
                    <a:pt x="485" y="0"/>
                  </a:lnTo>
                  <a:lnTo>
                    <a:pt x="563" y="7"/>
                  </a:lnTo>
                  <a:lnTo>
                    <a:pt x="638" y="25"/>
                  </a:lnTo>
                  <a:lnTo>
                    <a:pt x="707" y="54"/>
                  </a:lnTo>
                  <a:lnTo>
                    <a:pt x="771" y="93"/>
                  </a:lnTo>
                  <a:lnTo>
                    <a:pt x="827" y="142"/>
                  </a:lnTo>
                  <a:lnTo>
                    <a:pt x="876" y="198"/>
                  </a:lnTo>
                  <a:lnTo>
                    <a:pt x="915" y="261"/>
                  </a:lnTo>
                  <a:lnTo>
                    <a:pt x="945" y="330"/>
                  </a:lnTo>
                  <a:lnTo>
                    <a:pt x="963" y="404"/>
                  </a:lnTo>
                  <a:lnTo>
                    <a:pt x="970" y="483"/>
                  </a:lnTo>
                  <a:lnTo>
                    <a:pt x="963" y="561"/>
                  </a:lnTo>
                  <a:lnTo>
                    <a:pt x="945" y="635"/>
                  </a:lnTo>
                  <a:lnTo>
                    <a:pt x="915" y="704"/>
                  </a:lnTo>
                  <a:lnTo>
                    <a:pt x="876" y="768"/>
                  </a:lnTo>
                  <a:lnTo>
                    <a:pt x="827" y="824"/>
                  </a:lnTo>
                  <a:lnTo>
                    <a:pt x="771" y="872"/>
                  </a:lnTo>
                  <a:lnTo>
                    <a:pt x="707" y="911"/>
                  </a:lnTo>
                  <a:lnTo>
                    <a:pt x="638" y="940"/>
                  </a:lnTo>
                  <a:lnTo>
                    <a:pt x="563" y="959"/>
                  </a:lnTo>
                  <a:lnTo>
                    <a:pt x="485" y="965"/>
                  </a:lnTo>
                  <a:lnTo>
                    <a:pt x="407" y="959"/>
                  </a:lnTo>
                  <a:lnTo>
                    <a:pt x="332" y="940"/>
                  </a:lnTo>
                  <a:lnTo>
                    <a:pt x="263" y="911"/>
                  </a:lnTo>
                  <a:lnTo>
                    <a:pt x="199" y="872"/>
                  </a:lnTo>
                  <a:lnTo>
                    <a:pt x="143" y="824"/>
                  </a:lnTo>
                  <a:lnTo>
                    <a:pt x="94" y="768"/>
                  </a:lnTo>
                  <a:lnTo>
                    <a:pt x="55" y="704"/>
                  </a:lnTo>
                  <a:lnTo>
                    <a:pt x="25" y="635"/>
                  </a:lnTo>
                  <a:lnTo>
                    <a:pt x="7" y="561"/>
                  </a:lnTo>
                  <a:lnTo>
                    <a:pt x="0" y="483"/>
                  </a:lnTo>
                  <a:close/>
                </a:path>
              </a:pathLst>
            </a:custGeom>
            <a:solidFill>
              <a:srgbClr val="005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1" name="docshape5"/>
            <p:cNvSpPr>
              <a:spLocks/>
            </p:cNvSpPr>
            <p:nvPr/>
          </p:nvSpPr>
          <p:spPr bwMode="auto">
            <a:xfrm>
              <a:off x="741" y="89"/>
              <a:ext cx="749" cy="845"/>
            </a:xfrm>
            <a:custGeom>
              <a:avLst/>
              <a:gdLst>
                <a:gd name="T0" fmla="+- 0 905 742"/>
                <a:gd name="T1" fmla="*/ T0 w 749"/>
                <a:gd name="T2" fmla="+- 0 394 89"/>
                <a:gd name="T3" fmla="*/ 394 h 845"/>
                <a:gd name="T4" fmla="+- 0 887 742"/>
                <a:gd name="T5" fmla="*/ T4 w 749"/>
                <a:gd name="T6" fmla="+- 0 433 89"/>
                <a:gd name="T7" fmla="*/ 433 h 845"/>
                <a:gd name="T8" fmla="+- 0 886 742"/>
                <a:gd name="T9" fmla="*/ T8 w 749"/>
                <a:gd name="T10" fmla="+- 0 490 89"/>
                <a:gd name="T11" fmla="*/ 490 h 845"/>
                <a:gd name="T12" fmla="+- 0 955 742"/>
                <a:gd name="T13" fmla="*/ T12 w 749"/>
                <a:gd name="T14" fmla="+- 0 435 89"/>
                <a:gd name="T15" fmla="*/ 435 h 845"/>
                <a:gd name="T16" fmla="+- 0 960 742"/>
                <a:gd name="T17" fmla="*/ T16 w 749"/>
                <a:gd name="T18" fmla="+- 0 190 89"/>
                <a:gd name="T19" fmla="*/ 190 h 845"/>
                <a:gd name="T20" fmla="+- 0 910 742"/>
                <a:gd name="T21" fmla="*/ T20 w 749"/>
                <a:gd name="T22" fmla="+- 0 96 89"/>
                <a:gd name="T23" fmla="*/ 96 h 845"/>
                <a:gd name="T24" fmla="+- 0 792 742"/>
                <a:gd name="T25" fmla="*/ T24 w 749"/>
                <a:gd name="T26" fmla="+- 0 96 89"/>
                <a:gd name="T27" fmla="*/ 96 h 845"/>
                <a:gd name="T28" fmla="+- 0 742 742"/>
                <a:gd name="T29" fmla="*/ T28 w 749"/>
                <a:gd name="T30" fmla="+- 0 190 89"/>
                <a:gd name="T31" fmla="*/ 190 h 845"/>
                <a:gd name="T32" fmla="+- 0 764 742"/>
                <a:gd name="T33" fmla="*/ T32 w 749"/>
                <a:gd name="T34" fmla="+- 0 466 89"/>
                <a:gd name="T35" fmla="*/ 466 h 845"/>
                <a:gd name="T36" fmla="+- 0 830 742"/>
                <a:gd name="T37" fmla="*/ T36 w 749"/>
                <a:gd name="T38" fmla="+- 0 492 89"/>
                <a:gd name="T39" fmla="*/ 492 h 845"/>
                <a:gd name="T40" fmla="+- 0 830 742"/>
                <a:gd name="T41" fmla="*/ T40 w 749"/>
                <a:gd name="T42" fmla="+- 0 435 89"/>
                <a:gd name="T43" fmla="*/ 435 h 845"/>
                <a:gd name="T44" fmla="+- 0 804 742"/>
                <a:gd name="T45" fmla="*/ T44 w 749"/>
                <a:gd name="T46" fmla="+- 0 413 89"/>
                <a:gd name="T47" fmla="*/ 413 h 845"/>
                <a:gd name="T48" fmla="+- 0 803 742"/>
                <a:gd name="T49" fmla="*/ T48 w 749"/>
                <a:gd name="T50" fmla="+- 0 169 89"/>
                <a:gd name="T51" fmla="*/ 169 h 845"/>
                <a:gd name="T52" fmla="+- 0 830 742"/>
                <a:gd name="T53" fmla="*/ T52 w 749"/>
                <a:gd name="T54" fmla="+- 0 147 89"/>
                <a:gd name="T55" fmla="*/ 147 h 845"/>
                <a:gd name="T56" fmla="+- 0 896 742"/>
                <a:gd name="T57" fmla="*/ T56 w 749"/>
                <a:gd name="T58" fmla="+- 0 156 89"/>
                <a:gd name="T59" fmla="*/ 156 h 845"/>
                <a:gd name="T60" fmla="+- 0 905 742"/>
                <a:gd name="T61" fmla="*/ T60 w 749"/>
                <a:gd name="T62" fmla="+- 0 202 89"/>
                <a:gd name="T63" fmla="*/ 202 h 845"/>
                <a:gd name="T64" fmla="+- 0 965 742"/>
                <a:gd name="T65" fmla="*/ T64 w 749"/>
                <a:gd name="T66" fmla="+- 0 804 89"/>
                <a:gd name="T67" fmla="*/ 804 h 845"/>
                <a:gd name="T68" fmla="+- 0 942 742"/>
                <a:gd name="T69" fmla="*/ T68 w 749"/>
                <a:gd name="T70" fmla="+- 0 732 89"/>
                <a:gd name="T71" fmla="*/ 732 h 845"/>
                <a:gd name="T72" fmla="+- 0 950 742"/>
                <a:gd name="T73" fmla="*/ T72 w 749"/>
                <a:gd name="T74" fmla="+- 0 689 89"/>
                <a:gd name="T75" fmla="*/ 689 h 845"/>
                <a:gd name="T76" fmla="+- 0 958 742"/>
                <a:gd name="T77" fmla="*/ T76 w 749"/>
                <a:gd name="T78" fmla="+- 0 624 89"/>
                <a:gd name="T79" fmla="*/ 624 h 845"/>
                <a:gd name="T80" fmla="+- 0 910 742"/>
                <a:gd name="T81" fmla="*/ T80 w 749"/>
                <a:gd name="T82" fmla="+- 0 537 89"/>
                <a:gd name="T83" fmla="*/ 537 h 845"/>
                <a:gd name="T84" fmla="+- 0 905 742"/>
                <a:gd name="T85" fmla="*/ T84 w 749"/>
                <a:gd name="T86" fmla="+- 0 836 89"/>
                <a:gd name="T87" fmla="*/ 836 h 845"/>
                <a:gd name="T88" fmla="+- 0 888 742"/>
                <a:gd name="T89" fmla="*/ T88 w 749"/>
                <a:gd name="T90" fmla="+- 0 875 89"/>
                <a:gd name="T91" fmla="*/ 875 h 845"/>
                <a:gd name="T92" fmla="+- 0 802 742"/>
                <a:gd name="T93" fmla="*/ T92 w 749"/>
                <a:gd name="T94" fmla="+- 0 752 89"/>
                <a:gd name="T95" fmla="*/ 752 h 845"/>
                <a:gd name="T96" fmla="+- 0 896 742"/>
                <a:gd name="T97" fmla="*/ T96 w 749"/>
                <a:gd name="T98" fmla="+- 0 762 89"/>
                <a:gd name="T99" fmla="*/ 762 h 845"/>
                <a:gd name="T100" fmla="+- 0 905 742"/>
                <a:gd name="T101" fmla="*/ T100 w 749"/>
                <a:gd name="T102" fmla="+- 0 802 89"/>
                <a:gd name="T103" fmla="*/ 802 h 845"/>
                <a:gd name="T104" fmla="+- 0 900 742"/>
                <a:gd name="T105" fmla="*/ T104 w 749"/>
                <a:gd name="T106" fmla="+- 0 629 89"/>
                <a:gd name="T107" fmla="*/ 629 h 845"/>
                <a:gd name="T108" fmla="+- 0 890 742"/>
                <a:gd name="T109" fmla="*/ T108 w 749"/>
                <a:gd name="T110" fmla="+- 0 685 89"/>
                <a:gd name="T111" fmla="*/ 685 h 845"/>
                <a:gd name="T112" fmla="+- 0 802 742"/>
                <a:gd name="T113" fmla="*/ T112 w 749"/>
                <a:gd name="T114" fmla="+- 0 694 89"/>
                <a:gd name="T115" fmla="*/ 694 h 845"/>
                <a:gd name="T116" fmla="+- 0 883 742"/>
                <a:gd name="T117" fmla="*/ T116 w 749"/>
                <a:gd name="T118" fmla="+- 0 591 89"/>
                <a:gd name="T119" fmla="*/ 591 h 845"/>
                <a:gd name="T120" fmla="+- 0 900 742"/>
                <a:gd name="T121" fmla="*/ T120 w 749"/>
                <a:gd name="T122" fmla="+- 0 629 89"/>
                <a:gd name="T123" fmla="*/ 629 h 845"/>
                <a:gd name="T124" fmla="+- 0 742 742"/>
                <a:gd name="T125" fmla="*/ T124 w 749"/>
                <a:gd name="T126" fmla="+- 0 531 89"/>
                <a:gd name="T127" fmla="*/ 531 h 845"/>
                <a:gd name="T128" fmla="+- 0 874 742"/>
                <a:gd name="T129" fmla="*/ T128 w 749"/>
                <a:gd name="T130" fmla="+- 0 934 89"/>
                <a:gd name="T131" fmla="*/ 934 h 845"/>
                <a:gd name="T132" fmla="+- 0 922 742"/>
                <a:gd name="T133" fmla="*/ T132 w 749"/>
                <a:gd name="T134" fmla="+- 0 922 89"/>
                <a:gd name="T135" fmla="*/ 922 h 845"/>
                <a:gd name="T136" fmla="+- 0 965 742"/>
                <a:gd name="T137" fmla="*/ T136 w 749"/>
                <a:gd name="T138" fmla="+- 0 838 89"/>
                <a:gd name="T139" fmla="*/ 838 h 845"/>
                <a:gd name="T140" fmla="+- 0 1165 742"/>
                <a:gd name="T141" fmla="*/ T140 w 749"/>
                <a:gd name="T142" fmla="+- 0 89 89"/>
                <a:gd name="T143" fmla="*/ 89 h 845"/>
                <a:gd name="T144" fmla="+- 0 1061 742"/>
                <a:gd name="T145" fmla="*/ T144 w 749"/>
                <a:gd name="T146" fmla="+- 0 89 89"/>
                <a:gd name="T147" fmla="*/ 89 h 845"/>
                <a:gd name="T148" fmla="+- 0 1061 742"/>
                <a:gd name="T149" fmla="*/ T148 w 749"/>
                <a:gd name="T150" fmla="+- 0 492 89"/>
                <a:gd name="T151" fmla="*/ 492 h 845"/>
                <a:gd name="T152" fmla="+- 0 1165 742"/>
                <a:gd name="T153" fmla="*/ T152 w 749"/>
                <a:gd name="T154" fmla="+- 0 492 89"/>
                <a:gd name="T155" fmla="*/ 492 h 845"/>
                <a:gd name="T156" fmla="+- 0 1486 742"/>
                <a:gd name="T157" fmla="*/ T156 w 749"/>
                <a:gd name="T158" fmla="+- 0 89 89"/>
                <a:gd name="T159" fmla="*/ 89 h 845"/>
                <a:gd name="T160" fmla="+- 0 1428 742"/>
                <a:gd name="T161" fmla="*/ T160 w 749"/>
                <a:gd name="T162" fmla="+- 0 413 89"/>
                <a:gd name="T163" fmla="*/ 413 h 845"/>
                <a:gd name="T164" fmla="+- 0 1399 742"/>
                <a:gd name="T165" fmla="*/ T164 w 749"/>
                <a:gd name="T166" fmla="+- 0 435 89"/>
                <a:gd name="T167" fmla="*/ 435 h 845"/>
                <a:gd name="T168" fmla="+- 0 1328 742"/>
                <a:gd name="T169" fmla="*/ T168 w 749"/>
                <a:gd name="T170" fmla="+- 0 425 89"/>
                <a:gd name="T171" fmla="*/ 425 h 845"/>
                <a:gd name="T172" fmla="+- 0 1320 742"/>
                <a:gd name="T173" fmla="*/ T172 w 749"/>
                <a:gd name="T174" fmla="+- 0 89 89"/>
                <a:gd name="T175" fmla="*/ 89 h 845"/>
                <a:gd name="T176" fmla="+- 0 1270 742"/>
                <a:gd name="T177" fmla="*/ T176 w 749"/>
                <a:gd name="T178" fmla="+- 0 434 89"/>
                <a:gd name="T179" fmla="*/ 434 h 845"/>
                <a:gd name="T180" fmla="+- 0 1351 742"/>
                <a:gd name="T181" fmla="*/ T180 w 749"/>
                <a:gd name="T182" fmla="+- 0 492 89"/>
                <a:gd name="T183" fmla="*/ 492 h 845"/>
                <a:gd name="T184" fmla="+- 0 1464 742"/>
                <a:gd name="T185" fmla="*/ T184 w 749"/>
                <a:gd name="T186" fmla="+- 0 465 89"/>
                <a:gd name="T187" fmla="*/ 465 h 845"/>
                <a:gd name="T188" fmla="+- 0 1486 742"/>
                <a:gd name="T189" fmla="*/ T188 w 749"/>
                <a:gd name="T190" fmla="+- 0 89 89"/>
                <a:gd name="T191" fmla="*/ 89 h 845"/>
                <a:gd name="T192" fmla="+- 0 1486 742"/>
                <a:gd name="T193" fmla="*/ T192 w 749"/>
                <a:gd name="T194" fmla="+- 0 531 89"/>
                <a:gd name="T195" fmla="*/ 531 h 845"/>
                <a:gd name="T196" fmla="+- 0 1303 742"/>
                <a:gd name="T197" fmla="*/ T196 w 749"/>
                <a:gd name="T198" fmla="+- 0 531 89"/>
                <a:gd name="T199" fmla="*/ 531 h 845"/>
                <a:gd name="T200" fmla="+- 0 1236 742"/>
                <a:gd name="T201" fmla="*/ T200 w 749"/>
                <a:gd name="T202" fmla="+- 0 934 89"/>
                <a:gd name="T203" fmla="*/ 934 h 845"/>
                <a:gd name="T204" fmla="+- 0 1423 742"/>
                <a:gd name="T205" fmla="*/ T204 w 749"/>
                <a:gd name="T206" fmla="+- 0 934 89"/>
                <a:gd name="T207" fmla="*/ 934 h 8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749" h="845">
                  <a:moveTo>
                    <a:pt x="218" y="293"/>
                  </a:moveTo>
                  <a:lnTo>
                    <a:pt x="163" y="293"/>
                  </a:lnTo>
                  <a:lnTo>
                    <a:pt x="163" y="305"/>
                  </a:lnTo>
                  <a:lnTo>
                    <a:pt x="161" y="324"/>
                  </a:lnTo>
                  <a:lnTo>
                    <a:pt x="154" y="336"/>
                  </a:lnTo>
                  <a:lnTo>
                    <a:pt x="145" y="344"/>
                  </a:lnTo>
                  <a:lnTo>
                    <a:pt x="144" y="344"/>
                  </a:lnTo>
                  <a:lnTo>
                    <a:pt x="144" y="346"/>
                  </a:lnTo>
                  <a:lnTo>
                    <a:pt x="144" y="401"/>
                  </a:lnTo>
                  <a:lnTo>
                    <a:pt x="169" y="397"/>
                  </a:lnTo>
                  <a:lnTo>
                    <a:pt x="196" y="377"/>
                  </a:lnTo>
                  <a:lnTo>
                    <a:pt x="213" y="346"/>
                  </a:lnTo>
                  <a:lnTo>
                    <a:pt x="218" y="303"/>
                  </a:lnTo>
                  <a:lnTo>
                    <a:pt x="218" y="293"/>
                  </a:lnTo>
                  <a:close/>
                  <a:moveTo>
                    <a:pt x="218" y="101"/>
                  </a:moveTo>
                  <a:lnTo>
                    <a:pt x="213" y="59"/>
                  </a:lnTo>
                  <a:lnTo>
                    <a:pt x="196" y="27"/>
                  </a:lnTo>
                  <a:lnTo>
                    <a:pt x="168" y="7"/>
                  </a:lnTo>
                  <a:lnTo>
                    <a:pt x="129" y="0"/>
                  </a:lnTo>
                  <a:lnTo>
                    <a:pt x="88" y="0"/>
                  </a:lnTo>
                  <a:lnTo>
                    <a:pt x="50" y="7"/>
                  </a:lnTo>
                  <a:lnTo>
                    <a:pt x="22" y="27"/>
                  </a:lnTo>
                  <a:lnTo>
                    <a:pt x="5" y="59"/>
                  </a:lnTo>
                  <a:lnTo>
                    <a:pt x="0" y="101"/>
                  </a:lnTo>
                  <a:lnTo>
                    <a:pt x="0" y="303"/>
                  </a:lnTo>
                  <a:lnTo>
                    <a:pt x="5" y="346"/>
                  </a:lnTo>
                  <a:lnTo>
                    <a:pt x="22" y="377"/>
                  </a:lnTo>
                  <a:lnTo>
                    <a:pt x="50" y="397"/>
                  </a:lnTo>
                  <a:lnTo>
                    <a:pt x="60" y="398"/>
                  </a:lnTo>
                  <a:lnTo>
                    <a:pt x="88" y="403"/>
                  </a:lnTo>
                  <a:lnTo>
                    <a:pt x="132" y="403"/>
                  </a:lnTo>
                  <a:lnTo>
                    <a:pt x="132" y="346"/>
                  </a:lnTo>
                  <a:lnTo>
                    <a:pt x="88" y="346"/>
                  </a:lnTo>
                  <a:lnTo>
                    <a:pt x="77" y="344"/>
                  </a:lnTo>
                  <a:lnTo>
                    <a:pt x="68" y="336"/>
                  </a:lnTo>
                  <a:lnTo>
                    <a:pt x="62" y="324"/>
                  </a:lnTo>
                  <a:lnTo>
                    <a:pt x="60" y="305"/>
                  </a:lnTo>
                  <a:lnTo>
                    <a:pt x="60" y="99"/>
                  </a:lnTo>
                  <a:lnTo>
                    <a:pt x="61" y="80"/>
                  </a:lnTo>
                  <a:lnTo>
                    <a:pt x="67" y="67"/>
                  </a:lnTo>
                  <a:lnTo>
                    <a:pt x="76" y="60"/>
                  </a:lnTo>
                  <a:lnTo>
                    <a:pt x="88" y="58"/>
                  </a:lnTo>
                  <a:lnTo>
                    <a:pt x="132" y="58"/>
                  </a:lnTo>
                  <a:lnTo>
                    <a:pt x="145" y="60"/>
                  </a:lnTo>
                  <a:lnTo>
                    <a:pt x="154" y="67"/>
                  </a:lnTo>
                  <a:lnTo>
                    <a:pt x="161" y="80"/>
                  </a:lnTo>
                  <a:lnTo>
                    <a:pt x="163" y="99"/>
                  </a:lnTo>
                  <a:lnTo>
                    <a:pt x="163" y="113"/>
                  </a:lnTo>
                  <a:lnTo>
                    <a:pt x="218" y="113"/>
                  </a:lnTo>
                  <a:lnTo>
                    <a:pt x="218" y="101"/>
                  </a:lnTo>
                  <a:close/>
                  <a:moveTo>
                    <a:pt x="223" y="715"/>
                  </a:moveTo>
                  <a:lnTo>
                    <a:pt x="220" y="687"/>
                  </a:lnTo>
                  <a:lnTo>
                    <a:pt x="213" y="662"/>
                  </a:lnTo>
                  <a:lnTo>
                    <a:pt x="200" y="643"/>
                  </a:lnTo>
                  <a:lnTo>
                    <a:pt x="180" y="629"/>
                  </a:lnTo>
                  <a:lnTo>
                    <a:pt x="196" y="617"/>
                  </a:lnTo>
                  <a:lnTo>
                    <a:pt x="208" y="600"/>
                  </a:lnTo>
                  <a:lnTo>
                    <a:pt x="214" y="578"/>
                  </a:lnTo>
                  <a:lnTo>
                    <a:pt x="216" y="550"/>
                  </a:lnTo>
                  <a:lnTo>
                    <a:pt x="216" y="535"/>
                  </a:lnTo>
                  <a:lnTo>
                    <a:pt x="211" y="495"/>
                  </a:lnTo>
                  <a:lnTo>
                    <a:pt x="195" y="465"/>
                  </a:lnTo>
                  <a:lnTo>
                    <a:pt x="168" y="448"/>
                  </a:lnTo>
                  <a:lnTo>
                    <a:pt x="163" y="447"/>
                  </a:lnTo>
                  <a:lnTo>
                    <a:pt x="163" y="713"/>
                  </a:lnTo>
                  <a:lnTo>
                    <a:pt x="163" y="747"/>
                  </a:lnTo>
                  <a:lnTo>
                    <a:pt x="161" y="766"/>
                  </a:lnTo>
                  <a:lnTo>
                    <a:pt x="155" y="779"/>
                  </a:lnTo>
                  <a:lnTo>
                    <a:pt x="146" y="786"/>
                  </a:lnTo>
                  <a:lnTo>
                    <a:pt x="132" y="787"/>
                  </a:lnTo>
                  <a:lnTo>
                    <a:pt x="60" y="787"/>
                  </a:lnTo>
                  <a:lnTo>
                    <a:pt x="60" y="663"/>
                  </a:lnTo>
                  <a:lnTo>
                    <a:pt x="124" y="663"/>
                  </a:lnTo>
                  <a:lnTo>
                    <a:pt x="143" y="665"/>
                  </a:lnTo>
                  <a:lnTo>
                    <a:pt x="154" y="673"/>
                  </a:lnTo>
                  <a:lnTo>
                    <a:pt x="158" y="682"/>
                  </a:lnTo>
                  <a:lnTo>
                    <a:pt x="161" y="689"/>
                  </a:lnTo>
                  <a:lnTo>
                    <a:pt x="163" y="713"/>
                  </a:lnTo>
                  <a:lnTo>
                    <a:pt x="163" y="447"/>
                  </a:lnTo>
                  <a:lnTo>
                    <a:pt x="158" y="446"/>
                  </a:lnTo>
                  <a:lnTo>
                    <a:pt x="158" y="540"/>
                  </a:lnTo>
                  <a:lnTo>
                    <a:pt x="158" y="564"/>
                  </a:lnTo>
                  <a:lnTo>
                    <a:pt x="155" y="584"/>
                  </a:lnTo>
                  <a:lnTo>
                    <a:pt x="148" y="596"/>
                  </a:lnTo>
                  <a:lnTo>
                    <a:pt x="137" y="603"/>
                  </a:lnTo>
                  <a:lnTo>
                    <a:pt x="122" y="605"/>
                  </a:lnTo>
                  <a:lnTo>
                    <a:pt x="60" y="605"/>
                  </a:lnTo>
                  <a:lnTo>
                    <a:pt x="60" y="499"/>
                  </a:lnTo>
                  <a:lnTo>
                    <a:pt x="127" y="499"/>
                  </a:lnTo>
                  <a:lnTo>
                    <a:pt x="141" y="502"/>
                  </a:lnTo>
                  <a:lnTo>
                    <a:pt x="151" y="509"/>
                  </a:lnTo>
                  <a:lnTo>
                    <a:pt x="156" y="522"/>
                  </a:lnTo>
                  <a:lnTo>
                    <a:pt x="158" y="540"/>
                  </a:lnTo>
                  <a:lnTo>
                    <a:pt x="158" y="446"/>
                  </a:lnTo>
                  <a:lnTo>
                    <a:pt x="129" y="442"/>
                  </a:lnTo>
                  <a:lnTo>
                    <a:pt x="0" y="442"/>
                  </a:lnTo>
                  <a:lnTo>
                    <a:pt x="0" y="845"/>
                  </a:lnTo>
                  <a:lnTo>
                    <a:pt x="60" y="845"/>
                  </a:lnTo>
                  <a:lnTo>
                    <a:pt x="132" y="845"/>
                  </a:lnTo>
                  <a:lnTo>
                    <a:pt x="163" y="840"/>
                  </a:lnTo>
                  <a:lnTo>
                    <a:pt x="171" y="839"/>
                  </a:lnTo>
                  <a:lnTo>
                    <a:pt x="180" y="833"/>
                  </a:lnTo>
                  <a:lnTo>
                    <a:pt x="200" y="820"/>
                  </a:lnTo>
                  <a:lnTo>
                    <a:pt x="217" y="790"/>
                  </a:lnTo>
                  <a:lnTo>
                    <a:pt x="223" y="749"/>
                  </a:lnTo>
                  <a:lnTo>
                    <a:pt x="223" y="715"/>
                  </a:lnTo>
                  <a:close/>
                  <a:moveTo>
                    <a:pt x="483" y="0"/>
                  </a:moveTo>
                  <a:lnTo>
                    <a:pt x="423" y="0"/>
                  </a:lnTo>
                  <a:lnTo>
                    <a:pt x="423" y="173"/>
                  </a:lnTo>
                  <a:lnTo>
                    <a:pt x="319" y="173"/>
                  </a:lnTo>
                  <a:lnTo>
                    <a:pt x="319" y="0"/>
                  </a:lnTo>
                  <a:lnTo>
                    <a:pt x="261" y="0"/>
                  </a:lnTo>
                  <a:lnTo>
                    <a:pt x="261" y="403"/>
                  </a:lnTo>
                  <a:lnTo>
                    <a:pt x="319" y="403"/>
                  </a:lnTo>
                  <a:lnTo>
                    <a:pt x="319" y="231"/>
                  </a:lnTo>
                  <a:lnTo>
                    <a:pt x="423" y="231"/>
                  </a:lnTo>
                  <a:lnTo>
                    <a:pt x="423" y="403"/>
                  </a:lnTo>
                  <a:lnTo>
                    <a:pt x="483" y="403"/>
                  </a:lnTo>
                  <a:lnTo>
                    <a:pt x="483" y="0"/>
                  </a:lnTo>
                  <a:close/>
                  <a:moveTo>
                    <a:pt x="744" y="0"/>
                  </a:moveTo>
                  <a:lnTo>
                    <a:pt x="688" y="0"/>
                  </a:lnTo>
                  <a:lnTo>
                    <a:pt x="688" y="305"/>
                  </a:lnTo>
                  <a:lnTo>
                    <a:pt x="686" y="324"/>
                  </a:lnTo>
                  <a:lnTo>
                    <a:pt x="680" y="336"/>
                  </a:lnTo>
                  <a:lnTo>
                    <a:pt x="670" y="344"/>
                  </a:lnTo>
                  <a:lnTo>
                    <a:pt x="657" y="346"/>
                  </a:lnTo>
                  <a:lnTo>
                    <a:pt x="609" y="346"/>
                  </a:lnTo>
                  <a:lnTo>
                    <a:pt x="596" y="344"/>
                  </a:lnTo>
                  <a:lnTo>
                    <a:pt x="586" y="336"/>
                  </a:lnTo>
                  <a:lnTo>
                    <a:pt x="580" y="324"/>
                  </a:lnTo>
                  <a:lnTo>
                    <a:pt x="578" y="305"/>
                  </a:lnTo>
                  <a:lnTo>
                    <a:pt x="578" y="0"/>
                  </a:lnTo>
                  <a:lnTo>
                    <a:pt x="523" y="0"/>
                  </a:lnTo>
                  <a:lnTo>
                    <a:pt x="523" y="303"/>
                  </a:lnTo>
                  <a:lnTo>
                    <a:pt x="528" y="345"/>
                  </a:lnTo>
                  <a:lnTo>
                    <a:pt x="544" y="376"/>
                  </a:lnTo>
                  <a:lnTo>
                    <a:pt x="571" y="397"/>
                  </a:lnTo>
                  <a:lnTo>
                    <a:pt x="609" y="403"/>
                  </a:lnTo>
                  <a:lnTo>
                    <a:pt x="657" y="403"/>
                  </a:lnTo>
                  <a:lnTo>
                    <a:pt x="695" y="397"/>
                  </a:lnTo>
                  <a:lnTo>
                    <a:pt x="722" y="376"/>
                  </a:lnTo>
                  <a:lnTo>
                    <a:pt x="738" y="345"/>
                  </a:lnTo>
                  <a:lnTo>
                    <a:pt x="744" y="303"/>
                  </a:lnTo>
                  <a:lnTo>
                    <a:pt x="744" y="0"/>
                  </a:lnTo>
                  <a:close/>
                  <a:moveTo>
                    <a:pt x="748" y="845"/>
                  </a:moveTo>
                  <a:lnTo>
                    <a:pt x="664" y="639"/>
                  </a:lnTo>
                  <a:lnTo>
                    <a:pt x="744" y="442"/>
                  </a:lnTo>
                  <a:lnTo>
                    <a:pt x="686" y="442"/>
                  </a:lnTo>
                  <a:lnTo>
                    <a:pt x="624" y="591"/>
                  </a:lnTo>
                  <a:lnTo>
                    <a:pt x="561" y="442"/>
                  </a:lnTo>
                  <a:lnTo>
                    <a:pt x="499" y="442"/>
                  </a:lnTo>
                  <a:lnTo>
                    <a:pt x="578" y="639"/>
                  </a:lnTo>
                  <a:lnTo>
                    <a:pt x="494" y="845"/>
                  </a:lnTo>
                  <a:lnTo>
                    <a:pt x="552" y="845"/>
                  </a:lnTo>
                  <a:lnTo>
                    <a:pt x="616" y="684"/>
                  </a:lnTo>
                  <a:lnTo>
                    <a:pt x="681" y="845"/>
                  </a:lnTo>
                  <a:lnTo>
                    <a:pt x="748" y="8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pic>
          <p:nvPicPr>
            <p:cNvPr id="12" name="docshape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" y="533"/>
              <a:ext cx="23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docshape31"/>
          <p:cNvSpPr>
            <a:spLocks noChangeArrowheads="1"/>
          </p:cNvSpPr>
          <p:nvPr/>
        </p:nvSpPr>
        <p:spPr bwMode="auto">
          <a:xfrm>
            <a:off x="46952" y="1951568"/>
            <a:ext cx="9776194" cy="38611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4" name="docshape33"/>
          <p:cNvSpPr txBox="1">
            <a:spLocks noChangeArrowheads="1"/>
          </p:cNvSpPr>
          <p:nvPr/>
        </p:nvSpPr>
        <p:spPr bwMode="auto">
          <a:xfrm>
            <a:off x="112675" y="2068125"/>
            <a:ext cx="9670684" cy="25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PROJETS DE RECHERCHE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>
              <a:lnSpc>
                <a:spcPct val="101000"/>
              </a:lnSpc>
              <a:spcBef>
                <a:spcPts val="280"/>
              </a:spcBef>
            </a:pPr>
            <a:r>
              <a:rPr lang="fr-FR" sz="100" dirty="0"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2" name="docshape31"/>
          <p:cNvSpPr>
            <a:spLocks noChangeArrowheads="1"/>
          </p:cNvSpPr>
          <p:nvPr/>
        </p:nvSpPr>
        <p:spPr bwMode="auto">
          <a:xfrm>
            <a:off x="4026729" y="2383552"/>
            <a:ext cx="2969833" cy="4439996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3" name="docshape31"/>
          <p:cNvSpPr>
            <a:spLocks noChangeArrowheads="1"/>
          </p:cNvSpPr>
          <p:nvPr/>
        </p:nvSpPr>
        <p:spPr bwMode="auto">
          <a:xfrm>
            <a:off x="7078015" y="2388460"/>
            <a:ext cx="2782998" cy="4444235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8" name="docshape33"/>
          <p:cNvSpPr txBox="1">
            <a:spLocks noChangeArrowheads="1"/>
          </p:cNvSpPr>
          <p:nvPr/>
        </p:nvSpPr>
        <p:spPr bwMode="auto">
          <a:xfrm>
            <a:off x="99837" y="2366900"/>
            <a:ext cx="3573756" cy="446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Promotion interne</a:t>
            </a:r>
            <a:endParaRPr lang="fr-FR" sz="1100" b="1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: Dr Anne Gimbert / 05 57 82 08 34</a:t>
            </a:r>
            <a:endParaRPr lang="fr-FR" sz="9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 : Sébastien </a:t>
            </a:r>
            <a:r>
              <a:rPr lang="fr-FR" sz="800" dirty="0" err="1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Marchi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05 57 82 04 75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Assistante promotion et conseil scientifique 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Gaelle QUENTIN-BRICE / 05 57 82 13 46</a:t>
            </a:r>
          </a:p>
          <a:p>
            <a:pPr marL="66675">
              <a:spcBef>
                <a:spcPts val="65"/>
              </a:spcBef>
            </a:pPr>
            <a:r>
              <a:rPr lang="fr-FR" sz="11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Montage et suivi des projets - </a:t>
            </a: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Responsables d ’Etudes Cliniques</a:t>
            </a: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sz="4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endParaRPr lang="fr-FR" altLang="fr-FR" sz="5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altLang="fr-FR" sz="1100" b="1" dirty="0">
                <a:solidFill>
                  <a:srgbClr val="FFFFFF"/>
                </a:solidFill>
                <a:latin typeface="Arial Narrow" panose="020B0606020202030204" pitchFamily="34" charset="0"/>
              </a:rPr>
              <a:t>Cellule  EUROPE                                     </a:t>
            </a:r>
            <a:r>
              <a:rPr lang="fr-FR" alt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Relais opérationnel GIRCI</a:t>
            </a:r>
          </a:p>
          <a:p>
            <a:pPr marL="66675">
              <a:spcBef>
                <a:spcPts val="6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Sara Karaki 	Antonia HASENKRUG          Emilie DESNOUVEAUX</a:t>
            </a:r>
          </a:p>
          <a:p>
            <a:pPr marL="66675">
              <a:spcBef>
                <a:spcPts val="65"/>
              </a:spcBef>
            </a:pPr>
            <a:r>
              <a:rPr lang="fr-FR" altLang="fr-FR" sz="11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 - Recherche En Soins Primaires    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Pierre POULIZAC</a:t>
            </a: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                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Fabienne SAUVETRE</a:t>
            </a:r>
            <a:endParaRPr lang="fr-FR" sz="800" dirty="0">
              <a:solidFill>
                <a:srgbClr val="FFFFFF"/>
              </a:solidFill>
              <a:effectLst/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Aft>
                <a:spcPts val="0"/>
              </a:spcAft>
            </a:pPr>
            <a:endParaRPr lang="fr-FR" sz="400" dirty="0">
              <a:solidFill>
                <a:srgbClr val="FFFFFF"/>
              </a:solidFill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1100" b="1" dirty="0">
                <a:solidFill>
                  <a:srgbClr val="FFFFFF"/>
                </a:solidFill>
                <a:latin typeface="Arial Narrow" panose="020B0606020202030204" pitchFamily="34" charset="0"/>
              </a:rPr>
              <a:t>Sécurité et vigilance</a:t>
            </a:r>
          </a:p>
          <a:p>
            <a:pPr marL="66675">
              <a:spcBef>
                <a:spcPts val="15"/>
              </a:spcBef>
            </a:pPr>
            <a:r>
              <a:rPr lang="fr-FR" altLang="fr-FR" sz="850" dirty="0">
                <a:solidFill>
                  <a:srgbClr val="FFFFFF"/>
                </a:solidFill>
                <a:latin typeface="Century Gothic" panose="020B0502020202020204" pitchFamily="34" charset="0"/>
              </a:rPr>
              <a:t>Responsable / Médecin : Dr Caroline LACOSTE</a:t>
            </a:r>
          </a:p>
          <a:p>
            <a:pPr marL="66675">
              <a:spcBef>
                <a:spcPts val="15"/>
              </a:spcBef>
            </a:pPr>
            <a:endParaRPr lang="fr-FR" altLang="fr-FR" sz="1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Pharmaciens évaluateurs                                              Chargée de vigilance 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Dr Marine ROUSSET                                             	Valérie MARTY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Dr Magalie CASTOREO</a:t>
            </a:r>
          </a:p>
          <a:p>
            <a:pPr marL="66675">
              <a:spcBef>
                <a:spcPts val="15"/>
              </a:spcBef>
            </a:pPr>
            <a:endParaRPr lang="fr-FR" altLang="fr-FR" sz="100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Attachée de Recherche Clinique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Sylvie GEORGEVAIL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4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11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Monitoring</a:t>
            </a:r>
          </a:p>
          <a:p>
            <a:pPr marL="66675">
              <a:spcBef>
                <a:spcPts val="15"/>
              </a:spcBef>
            </a:pPr>
            <a:r>
              <a:rPr lang="fr-FR" altLang="fr-FR" sz="850" dirty="0">
                <a:solidFill>
                  <a:srgbClr val="FFFFFF"/>
                </a:solidFill>
                <a:latin typeface="Century Gothic" panose="020B0502020202020204" pitchFamily="34" charset="0"/>
              </a:rPr>
              <a:t>Responsable : Sandrine DESJARDINS</a:t>
            </a:r>
          </a:p>
          <a:p>
            <a:pPr marL="66675">
              <a:spcBef>
                <a:spcPts val="1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Attachés de Recherche Clinique </a:t>
            </a:r>
            <a:r>
              <a:rPr 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Moniteurs</a:t>
            </a: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alt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altLang="fr-FR" sz="600" dirty="0">
                <a:solidFill>
                  <a:srgbClr val="FFFFFF"/>
                </a:solidFill>
                <a:latin typeface="Century Gothic" panose="020B0502020202020204" pitchFamily="34" charset="0"/>
              </a:rPr>
              <a:t>   </a:t>
            </a: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9" name="docshape33"/>
          <p:cNvSpPr txBox="1">
            <a:spLocks noChangeArrowheads="1"/>
          </p:cNvSpPr>
          <p:nvPr/>
        </p:nvSpPr>
        <p:spPr bwMode="auto">
          <a:xfrm>
            <a:off x="4105455" y="2399486"/>
            <a:ext cx="2820828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 marR="74295">
              <a:lnSpc>
                <a:spcPct val="101000"/>
              </a:lnSpc>
              <a:spcBef>
                <a:spcPts val="280"/>
              </a:spcBef>
            </a:pPr>
            <a:r>
              <a:rPr lang="fr-FR" sz="1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Promotion externe</a:t>
            </a: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Responsable : Sylvie </a:t>
            </a:r>
            <a:r>
              <a:rPr lang="fr-FR" sz="9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Blazejewski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 / 05 57 82 03 13</a:t>
            </a:r>
          </a:p>
          <a:p>
            <a:pPr marL="66675">
              <a:spcBef>
                <a:spcPts val="65"/>
              </a:spcBef>
            </a:pPr>
            <a:endParaRPr lang="fr-FR" sz="6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Instruction et suivi des études académiques et industrielles</a:t>
            </a:r>
          </a:p>
          <a:p>
            <a:pPr marL="66675">
              <a:spcBef>
                <a:spcPts val="65"/>
              </a:spcBef>
            </a:pPr>
            <a:endParaRPr lang="fr-FR" sz="7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Chefs de projets </a:t>
            </a: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 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Vincent DEJARNAC</a:t>
            </a:r>
          </a:p>
          <a:p>
            <a:pPr marL="66675">
              <a:spcBef>
                <a:spcPts val="65"/>
              </a:spcBef>
            </a:pPr>
            <a:r>
              <a:rPr lang="fr-FR" sz="800">
                <a:solidFill>
                  <a:srgbClr val="FFFFFF"/>
                </a:solidFill>
                <a:latin typeface="Century Gothic" panose="020B0502020202020204" pitchFamily="34" charset="0"/>
              </a:rPr>
              <a:t>ED</a:t>
            </a: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Stéphane DULOS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Julie TEQUI LEBRAS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900" i="1" dirty="0">
              <a:solidFill>
                <a:srgbClr val="FFFFFF"/>
              </a:solidFill>
              <a:effectLst/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Gestionnaire administratif des études</a:t>
            </a:r>
          </a:p>
          <a:p>
            <a:pPr marL="66675">
              <a:spcBef>
                <a:spcPts val="6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Nathalie PORTE</a:t>
            </a:r>
          </a:p>
          <a:p>
            <a:pPr marL="66675">
              <a:spcBef>
                <a:spcPts val="65"/>
              </a:spcBef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Attachée de recherche clinique</a:t>
            </a:r>
            <a:endParaRPr lang="fr-FR" alt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Isabelle QUINTANA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95291ED-A718-424F-8D4B-639AEE8F51D1}"/>
              </a:ext>
            </a:extLst>
          </p:cNvPr>
          <p:cNvSpPr txBox="1"/>
          <p:nvPr/>
        </p:nvSpPr>
        <p:spPr>
          <a:xfrm>
            <a:off x="9909" y="3365722"/>
            <a:ext cx="4241522" cy="759182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Nadège ANSOULT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Leïla BOUKAMI  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Céline BAIRRAS MARTIN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Aurore CAPELLI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Patrick CASSAI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Corinne CASTERMANS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Fideline COLLIN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Thomas GIL DE MURO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Laetitia LACAZE-BUZY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Frédéric PERRY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Sophie REGUEME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Géraldine ROBERT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David SCHMITZ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Sophie TABUTEAU</a:t>
            </a:r>
          </a:p>
          <a:p>
            <a:pPr marL="66675">
              <a:spcBef>
                <a:spcPts val="6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Christelle TURUBAN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77FDA20-0D01-424F-9857-9DA2BE1F604F}"/>
              </a:ext>
            </a:extLst>
          </p:cNvPr>
          <p:cNvSpPr txBox="1"/>
          <p:nvPr/>
        </p:nvSpPr>
        <p:spPr>
          <a:xfrm>
            <a:off x="9909" y="6257822"/>
            <a:ext cx="4241522" cy="584775"/>
          </a:xfrm>
          <a:prstGeom prst="rect">
            <a:avLst/>
          </a:prstGeom>
          <a:noFill/>
        </p:spPr>
        <p:txBody>
          <a:bodyPr wrap="square" numCol="3">
            <a:spAutoFit/>
          </a:bodyPr>
          <a:lstStyle/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Daniela ARMA      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Jessica DURRIEU   </a:t>
            </a: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Elodie DUCHEZ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Claire GAZILLE  </a:t>
            </a: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Mame-</a:t>
            </a:r>
            <a:r>
              <a:rPr lang="fr-FR" sz="8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Gor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 NDOUR </a:t>
            </a:r>
          </a:p>
          <a:p>
            <a:pPr marL="66675">
              <a:spcBef>
                <a:spcPts val="15"/>
              </a:spcBef>
            </a:pPr>
            <a:r>
              <a:rPr lang="fr-FR" sz="8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Maelig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 PATRIGEON </a:t>
            </a: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Robin PINILLA</a:t>
            </a:r>
          </a:p>
          <a:p>
            <a:pPr marL="66675">
              <a:spcBef>
                <a:spcPts val="15"/>
              </a:spcBef>
            </a:pP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Gabrielle SEVE-GIL</a:t>
            </a:r>
          </a:p>
          <a:p>
            <a:pPr marL="66675">
              <a:spcBef>
                <a:spcPts val="1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Sandrine VAUTRAT</a:t>
            </a: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Rupestre ZANNOU 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112675" y="3108712"/>
            <a:ext cx="364164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EE8F6F63-A837-4B5F-8786-25C949409892}"/>
              </a:ext>
            </a:extLst>
          </p:cNvPr>
          <p:cNvCxnSpPr>
            <a:cxnSpLocks/>
          </p:cNvCxnSpPr>
          <p:nvPr/>
        </p:nvCxnSpPr>
        <p:spPr>
          <a:xfrm>
            <a:off x="173929" y="5737357"/>
            <a:ext cx="364164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C2E1D0F6-343C-442F-92EF-C1E74B827DFB}"/>
              </a:ext>
            </a:extLst>
          </p:cNvPr>
          <p:cNvCxnSpPr>
            <a:cxnSpLocks/>
          </p:cNvCxnSpPr>
          <p:nvPr/>
        </p:nvCxnSpPr>
        <p:spPr>
          <a:xfrm>
            <a:off x="160249" y="4751447"/>
            <a:ext cx="364164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docshape7"/>
          <p:cNvSpPr txBox="1">
            <a:spLocks noChangeArrowheads="1"/>
          </p:cNvSpPr>
          <p:nvPr/>
        </p:nvSpPr>
        <p:spPr bwMode="auto">
          <a:xfrm>
            <a:off x="9698771" y="-113204"/>
            <a:ext cx="162242" cy="202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0" tIns="0" rIns="0" bIns="0" anchor="t" anchorCtr="0" upright="1">
            <a:noAutofit/>
          </a:bodyPr>
          <a:lstStyle/>
          <a:p>
            <a:pPr marL="12700">
              <a:spcBef>
                <a:spcPts val="110"/>
              </a:spcBef>
              <a:spcAft>
                <a:spcPts val="0"/>
              </a:spcAft>
            </a:pP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©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CHU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de Bordeaux -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Mise à</a:t>
            </a:r>
            <a:r>
              <a:rPr lang="fr-FR" sz="550" spc="-15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jour octobre 2024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1" name="docshape33"/>
          <p:cNvSpPr txBox="1">
            <a:spLocks noChangeArrowheads="1"/>
          </p:cNvSpPr>
          <p:nvPr/>
        </p:nvSpPr>
        <p:spPr bwMode="auto">
          <a:xfrm>
            <a:off x="7205019" y="2415745"/>
            <a:ext cx="2618127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4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Innovation et Programmes Collaboratifs - DIPCO</a:t>
            </a:r>
            <a:endParaRPr lang="fr-FR" sz="1400" b="1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: Laurent Piazza / 05 57 82 08 22</a:t>
            </a: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Cécile Klochendler / 05 57 82 01 59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900" dirty="0">
              <a:solidFill>
                <a:srgbClr val="FFFFFF"/>
              </a:solidFill>
              <a:effectLst/>
              <a:latin typeface="Calibri" panose="020F0502020204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Montage et suivi des grands programmes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Responsable : </a:t>
            </a: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Cécile KLOCHENDLER</a:t>
            </a:r>
            <a:endParaRPr lang="fr-FR" altLang="fr-FR" sz="9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Chargée de programme innovation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Sandrine FOUCHET</a:t>
            </a:r>
          </a:p>
          <a:p>
            <a:pPr marL="66675">
              <a:spcBef>
                <a:spcPts val="65"/>
              </a:spcBef>
              <a:buNone/>
            </a:pPr>
            <a:endParaRPr lang="fr-FR" altLang="fr-FR" sz="700" b="1" i="1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Programmes structurants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Station e-santé</a:t>
            </a:r>
          </a:p>
          <a:p>
            <a:pPr marL="66675">
              <a:spcBef>
                <a:spcPts val="6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Cheffe de projet  : 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Amaia ROBLES ARANGUIZ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EDS@NOVA 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900" b="1" i="1" dirty="0">
              <a:solidFill>
                <a:srgbClr val="FFFFFF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Cheffe de projet  : </a:t>
            </a: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Gaelle LELIEVRE</a:t>
            </a:r>
            <a:endParaRPr 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Accompagnement de l’innovation</a:t>
            </a:r>
            <a:endParaRPr lang="fr-FR" altLang="fr-FR" sz="4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Responsable : </a:t>
            </a: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Laurent PIAZZA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Innovation externe / Collaborations Start-up</a:t>
            </a:r>
          </a:p>
          <a:p>
            <a:pPr marL="66675">
              <a:spcBef>
                <a:spcPts val="6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Cheffe de projet  : </a:t>
            </a: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Mathilde DELOIRE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Innovation interne/ Transfert/ Relations SATT</a:t>
            </a:r>
          </a:p>
          <a:p>
            <a:pPr marL="66675">
              <a:spcBef>
                <a:spcPts val="65"/>
              </a:spcBef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Cheffe de projet  : </a:t>
            </a:r>
            <a:r>
              <a:rPr lang="fr-FR" altLang="fr-FR" sz="900" i="1" dirty="0">
                <a:solidFill>
                  <a:srgbClr val="FFFFFF"/>
                </a:solidFill>
                <a:latin typeface="Century Gothic" panose="020B0502020202020204" pitchFamily="34" charset="0"/>
              </a:rPr>
              <a:t>Laurence HUTTER</a:t>
            </a:r>
            <a:endParaRPr lang="fr-FR" alt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Evaluation médico-économique et aide à la</a:t>
            </a:r>
          </a:p>
          <a:p>
            <a:pPr marL="66675" lvl="0">
              <a:lnSpc>
                <a:spcPct val="45000"/>
              </a:lnSpc>
              <a:spcBef>
                <a:spcPts val="65"/>
              </a:spcBef>
              <a:defRPr/>
            </a:pPr>
            <a:endParaRPr 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 lvl="0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Décision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1100" b="1" i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9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Responsable : </a:t>
            </a: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Laurent PIAZZA</a:t>
            </a:r>
            <a:endParaRPr lang="fr-FR" sz="900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900" b="1" i="1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En collaboration avec l’USMR  : </a:t>
            </a:r>
            <a:r>
              <a:rPr lang="fr-FR" sz="9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Dr Antoine BENARD (Méthodologiste) et Audrey CORDON (Economiste de la Santé)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9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)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C2E1D0F6-343C-442F-92EF-C1E74B827DFB}"/>
              </a:ext>
            </a:extLst>
          </p:cNvPr>
          <p:cNvCxnSpPr>
            <a:cxnSpLocks/>
          </p:cNvCxnSpPr>
          <p:nvPr/>
        </p:nvCxnSpPr>
        <p:spPr>
          <a:xfrm>
            <a:off x="7227478" y="3088153"/>
            <a:ext cx="2403801" cy="762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C2E1D0F6-343C-442F-92EF-C1E74B827DFB}"/>
              </a:ext>
            </a:extLst>
          </p:cNvPr>
          <p:cNvCxnSpPr>
            <a:cxnSpLocks/>
          </p:cNvCxnSpPr>
          <p:nvPr/>
        </p:nvCxnSpPr>
        <p:spPr>
          <a:xfrm>
            <a:off x="7267613" y="3768181"/>
            <a:ext cx="2403801" cy="762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C2E1D0F6-343C-442F-92EF-C1E74B827DFB}"/>
              </a:ext>
            </a:extLst>
          </p:cNvPr>
          <p:cNvCxnSpPr>
            <a:cxnSpLocks/>
          </p:cNvCxnSpPr>
          <p:nvPr/>
        </p:nvCxnSpPr>
        <p:spPr>
          <a:xfrm>
            <a:off x="7227478" y="4634166"/>
            <a:ext cx="2403801" cy="762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C2E1D0F6-343C-442F-92EF-C1E74B827DFB}"/>
              </a:ext>
            </a:extLst>
          </p:cNvPr>
          <p:cNvCxnSpPr>
            <a:cxnSpLocks/>
          </p:cNvCxnSpPr>
          <p:nvPr/>
        </p:nvCxnSpPr>
        <p:spPr>
          <a:xfrm>
            <a:off x="7258762" y="5628493"/>
            <a:ext cx="2403801" cy="762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236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cshape31"/>
          <p:cNvSpPr>
            <a:spLocks noChangeArrowheads="1"/>
          </p:cNvSpPr>
          <p:nvPr/>
        </p:nvSpPr>
        <p:spPr bwMode="auto">
          <a:xfrm>
            <a:off x="143227" y="2824197"/>
            <a:ext cx="3575333" cy="2015223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5" name="docshape13"/>
          <p:cNvSpPr>
            <a:spLocks noChangeArrowheads="1"/>
          </p:cNvSpPr>
          <p:nvPr/>
        </p:nvSpPr>
        <p:spPr bwMode="auto">
          <a:xfrm>
            <a:off x="2764276" y="599523"/>
            <a:ext cx="5145284" cy="1616075"/>
          </a:xfrm>
          <a:prstGeom prst="rect">
            <a:avLst/>
          </a:prstGeom>
          <a:solidFill>
            <a:srgbClr val="0097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6" name="docshape16"/>
          <p:cNvSpPr txBox="1">
            <a:spLocks noChangeArrowheads="1"/>
          </p:cNvSpPr>
          <p:nvPr/>
        </p:nvSpPr>
        <p:spPr bwMode="auto">
          <a:xfrm>
            <a:off x="2803197" y="710595"/>
            <a:ext cx="5106363" cy="166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3335" marR="18415" algn="ctr">
              <a:lnSpc>
                <a:spcPts val="1955"/>
              </a:lnSpc>
            </a:pPr>
            <a:r>
              <a:rPr lang="fr-FR" sz="1750" dirty="0"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RECHERCHE CLINIQUE ET INNOVATION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550" spc="6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Directeur : Gilles DULUC</a:t>
            </a:r>
          </a:p>
          <a:p>
            <a:pPr marL="13335" marR="18415" algn="ctr"/>
            <a:r>
              <a:rPr lang="fr-FR" sz="12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gilles.duluc@chu-bordeaux.fr</a:t>
            </a:r>
          </a:p>
          <a:p>
            <a:pPr marL="13335" marR="18415" algn="ctr"/>
            <a:endParaRPr lang="fr-FR" sz="400" spc="60" dirty="0">
              <a:solidFill>
                <a:srgbClr val="FFFFFF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18415" algn="ctr"/>
            <a:r>
              <a:rPr lang="fr-FR" sz="11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Jeanne Patard</a:t>
            </a:r>
          </a:p>
          <a:p>
            <a:pPr marL="13335" marR="18415" algn="ctr"/>
            <a:r>
              <a:rPr lang="fr-FR" sz="1100" spc="65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Mail  jeanne.patard@chu-bordeaux.fr</a:t>
            </a:r>
          </a:p>
          <a:p>
            <a:pPr marL="13335" marR="18415" algn="ctr"/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4765" algn="ctr"/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Assistante</a:t>
            </a:r>
            <a:r>
              <a:rPr lang="fr-FR" sz="1000" spc="-2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1000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:</a:t>
            </a:r>
            <a:r>
              <a:rPr lang="fr-FR" sz="1000" spc="-15" dirty="0">
                <a:solidFill>
                  <a:srgbClr val="FFFFFF"/>
                </a:solidFill>
                <a:latin typeface="Verdana" panose="020B060403050404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Cynthia POPULO/ </a:t>
            </a:r>
            <a:r>
              <a:rPr lang="fr-FR" sz="10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53 46 /cynthia.populo@chu-bordeaux.fr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13335" marR="25400" algn="ctr">
              <a:spcBef>
                <a:spcPts val="545"/>
              </a:spcBef>
            </a:pPr>
            <a:r>
              <a:rPr lang="fr-FR" sz="1000" dirty="0"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0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grpSp>
        <p:nvGrpSpPr>
          <p:cNvPr id="7" name="docshapegroup1"/>
          <p:cNvGrpSpPr>
            <a:grpSpLocks/>
          </p:cNvGrpSpPr>
          <p:nvPr/>
        </p:nvGrpSpPr>
        <p:grpSpPr bwMode="auto">
          <a:xfrm>
            <a:off x="612666" y="134418"/>
            <a:ext cx="1332230" cy="647700"/>
            <a:chOff x="604" y="0"/>
            <a:chExt cx="2098" cy="1020"/>
          </a:xfrm>
        </p:grpSpPr>
        <p:pic>
          <p:nvPicPr>
            <p:cNvPr id="8" name="docshap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0"/>
              <a:ext cx="102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docshape3"/>
            <p:cNvSpPr>
              <a:spLocks noChangeArrowheads="1"/>
            </p:cNvSpPr>
            <p:nvPr/>
          </p:nvSpPr>
          <p:spPr bwMode="auto">
            <a:xfrm>
              <a:off x="604" y="0"/>
              <a:ext cx="1020" cy="1020"/>
            </a:xfrm>
            <a:prstGeom prst="rect">
              <a:avLst/>
            </a:prstGeom>
            <a:solidFill>
              <a:srgbClr val="1CA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0" name="docshape4"/>
            <p:cNvSpPr>
              <a:spLocks/>
            </p:cNvSpPr>
            <p:nvPr/>
          </p:nvSpPr>
          <p:spPr bwMode="auto">
            <a:xfrm>
              <a:off x="631" y="29"/>
              <a:ext cx="970" cy="965"/>
            </a:xfrm>
            <a:custGeom>
              <a:avLst/>
              <a:gdLst>
                <a:gd name="T0" fmla="+- 0 631 631"/>
                <a:gd name="T1" fmla="*/ T0 w 970"/>
                <a:gd name="T2" fmla="+- 0 512 29"/>
                <a:gd name="T3" fmla="*/ 512 h 965"/>
                <a:gd name="T4" fmla="+- 0 638 631"/>
                <a:gd name="T5" fmla="*/ T4 w 970"/>
                <a:gd name="T6" fmla="+- 0 433 29"/>
                <a:gd name="T7" fmla="*/ 433 h 965"/>
                <a:gd name="T8" fmla="+- 0 656 631"/>
                <a:gd name="T9" fmla="*/ T8 w 970"/>
                <a:gd name="T10" fmla="+- 0 359 29"/>
                <a:gd name="T11" fmla="*/ 359 h 965"/>
                <a:gd name="T12" fmla="+- 0 686 631"/>
                <a:gd name="T13" fmla="*/ T12 w 970"/>
                <a:gd name="T14" fmla="+- 0 290 29"/>
                <a:gd name="T15" fmla="*/ 290 h 965"/>
                <a:gd name="T16" fmla="+- 0 725 631"/>
                <a:gd name="T17" fmla="*/ T16 w 970"/>
                <a:gd name="T18" fmla="+- 0 227 29"/>
                <a:gd name="T19" fmla="*/ 227 h 965"/>
                <a:gd name="T20" fmla="+- 0 774 631"/>
                <a:gd name="T21" fmla="*/ T20 w 970"/>
                <a:gd name="T22" fmla="+- 0 171 29"/>
                <a:gd name="T23" fmla="*/ 171 h 965"/>
                <a:gd name="T24" fmla="+- 0 830 631"/>
                <a:gd name="T25" fmla="*/ T24 w 970"/>
                <a:gd name="T26" fmla="+- 0 122 29"/>
                <a:gd name="T27" fmla="*/ 122 h 965"/>
                <a:gd name="T28" fmla="+- 0 894 631"/>
                <a:gd name="T29" fmla="*/ T28 w 970"/>
                <a:gd name="T30" fmla="+- 0 83 29"/>
                <a:gd name="T31" fmla="*/ 83 h 965"/>
                <a:gd name="T32" fmla="+- 0 963 631"/>
                <a:gd name="T33" fmla="*/ T32 w 970"/>
                <a:gd name="T34" fmla="+- 0 54 29"/>
                <a:gd name="T35" fmla="*/ 54 h 965"/>
                <a:gd name="T36" fmla="+- 0 1038 631"/>
                <a:gd name="T37" fmla="*/ T36 w 970"/>
                <a:gd name="T38" fmla="+- 0 36 29"/>
                <a:gd name="T39" fmla="*/ 36 h 965"/>
                <a:gd name="T40" fmla="+- 0 1116 631"/>
                <a:gd name="T41" fmla="*/ T40 w 970"/>
                <a:gd name="T42" fmla="+- 0 29 29"/>
                <a:gd name="T43" fmla="*/ 29 h 965"/>
                <a:gd name="T44" fmla="+- 0 1194 631"/>
                <a:gd name="T45" fmla="*/ T44 w 970"/>
                <a:gd name="T46" fmla="+- 0 36 29"/>
                <a:gd name="T47" fmla="*/ 36 h 965"/>
                <a:gd name="T48" fmla="+- 0 1269 631"/>
                <a:gd name="T49" fmla="*/ T48 w 970"/>
                <a:gd name="T50" fmla="+- 0 54 29"/>
                <a:gd name="T51" fmla="*/ 54 h 965"/>
                <a:gd name="T52" fmla="+- 0 1338 631"/>
                <a:gd name="T53" fmla="*/ T52 w 970"/>
                <a:gd name="T54" fmla="+- 0 83 29"/>
                <a:gd name="T55" fmla="*/ 83 h 965"/>
                <a:gd name="T56" fmla="+- 0 1402 631"/>
                <a:gd name="T57" fmla="*/ T56 w 970"/>
                <a:gd name="T58" fmla="+- 0 122 29"/>
                <a:gd name="T59" fmla="*/ 122 h 965"/>
                <a:gd name="T60" fmla="+- 0 1458 631"/>
                <a:gd name="T61" fmla="*/ T60 w 970"/>
                <a:gd name="T62" fmla="+- 0 171 29"/>
                <a:gd name="T63" fmla="*/ 171 h 965"/>
                <a:gd name="T64" fmla="+- 0 1507 631"/>
                <a:gd name="T65" fmla="*/ T64 w 970"/>
                <a:gd name="T66" fmla="+- 0 227 29"/>
                <a:gd name="T67" fmla="*/ 227 h 965"/>
                <a:gd name="T68" fmla="+- 0 1546 631"/>
                <a:gd name="T69" fmla="*/ T68 w 970"/>
                <a:gd name="T70" fmla="+- 0 290 29"/>
                <a:gd name="T71" fmla="*/ 290 h 965"/>
                <a:gd name="T72" fmla="+- 0 1576 631"/>
                <a:gd name="T73" fmla="*/ T72 w 970"/>
                <a:gd name="T74" fmla="+- 0 359 29"/>
                <a:gd name="T75" fmla="*/ 359 h 965"/>
                <a:gd name="T76" fmla="+- 0 1594 631"/>
                <a:gd name="T77" fmla="*/ T76 w 970"/>
                <a:gd name="T78" fmla="+- 0 433 29"/>
                <a:gd name="T79" fmla="*/ 433 h 965"/>
                <a:gd name="T80" fmla="+- 0 1601 631"/>
                <a:gd name="T81" fmla="*/ T80 w 970"/>
                <a:gd name="T82" fmla="+- 0 512 29"/>
                <a:gd name="T83" fmla="*/ 512 h 965"/>
                <a:gd name="T84" fmla="+- 0 1594 631"/>
                <a:gd name="T85" fmla="*/ T84 w 970"/>
                <a:gd name="T86" fmla="+- 0 590 29"/>
                <a:gd name="T87" fmla="*/ 590 h 965"/>
                <a:gd name="T88" fmla="+- 0 1576 631"/>
                <a:gd name="T89" fmla="*/ T88 w 970"/>
                <a:gd name="T90" fmla="+- 0 664 29"/>
                <a:gd name="T91" fmla="*/ 664 h 965"/>
                <a:gd name="T92" fmla="+- 0 1546 631"/>
                <a:gd name="T93" fmla="*/ T92 w 970"/>
                <a:gd name="T94" fmla="+- 0 733 29"/>
                <a:gd name="T95" fmla="*/ 733 h 965"/>
                <a:gd name="T96" fmla="+- 0 1507 631"/>
                <a:gd name="T97" fmla="*/ T96 w 970"/>
                <a:gd name="T98" fmla="+- 0 797 29"/>
                <a:gd name="T99" fmla="*/ 797 h 965"/>
                <a:gd name="T100" fmla="+- 0 1458 631"/>
                <a:gd name="T101" fmla="*/ T100 w 970"/>
                <a:gd name="T102" fmla="+- 0 853 29"/>
                <a:gd name="T103" fmla="*/ 853 h 965"/>
                <a:gd name="T104" fmla="+- 0 1402 631"/>
                <a:gd name="T105" fmla="*/ T104 w 970"/>
                <a:gd name="T106" fmla="+- 0 901 29"/>
                <a:gd name="T107" fmla="*/ 901 h 965"/>
                <a:gd name="T108" fmla="+- 0 1338 631"/>
                <a:gd name="T109" fmla="*/ T108 w 970"/>
                <a:gd name="T110" fmla="+- 0 940 29"/>
                <a:gd name="T111" fmla="*/ 940 h 965"/>
                <a:gd name="T112" fmla="+- 0 1269 631"/>
                <a:gd name="T113" fmla="*/ T112 w 970"/>
                <a:gd name="T114" fmla="+- 0 969 29"/>
                <a:gd name="T115" fmla="*/ 969 h 965"/>
                <a:gd name="T116" fmla="+- 0 1194 631"/>
                <a:gd name="T117" fmla="*/ T116 w 970"/>
                <a:gd name="T118" fmla="+- 0 988 29"/>
                <a:gd name="T119" fmla="*/ 988 h 965"/>
                <a:gd name="T120" fmla="+- 0 1116 631"/>
                <a:gd name="T121" fmla="*/ T120 w 970"/>
                <a:gd name="T122" fmla="+- 0 994 29"/>
                <a:gd name="T123" fmla="*/ 994 h 965"/>
                <a:gd name="T124" fmla="+- 0 1038 631"/>
                <a:gd name="T125" fmla="*/ T124 w 970"/>
                <a:gd name="T126" fmla="+- 0 988 29"/>
                <a:gd name="T127" fmla="*/ 988 h 965"/>
                <a:gd name="T128" fmla="+- 0 963 631"/>
                <a:gd name="T129" fmla="*/ T128 w 970"/>
                <a:gd name="T130" fmla="+- 0 969 29"/>
                <a:gd name="T131" fmla="*/ 969 h 965"/>
                <a:gd name="T132" fmla="+- 0 894 631"/>
                <a:gd name="T133" fmla="*/ T132 w 970"/>
                <a:gd name="T134" fmla="+- 0 940 29"/>
                <a:gd name="T135" fmla="*/ 940 h 965"/>
                <a:gd name="T136" fmla="+- 0 830 631"/>
                <a:gd name="T137" fmla="*/ T136 w 970"/>
                <a:gd name="T138" fmla="+- 0 901 29"/>
                <a:gd name="T139" fmla="*/ 901 h 965"/>
                <a:gd name="T140" fmla="+- 0 774 631"/>
                <a:gd name="T141" fmla="*/ T140 w 970"/>
                <a:gd name="T142" fmla="+- 0 853 29"/>
                <a:gd name="T143" fmla="*/ 853 h 965"/>
                <a:gd name="T144" fmla="+- 0 725 631"/>
                <a:gd name="T145" fmla="*/ T144 w 970"/>
                <a:gd name="T146" fmla="+- 0 797 29"/>
                <a:gd name="T147" fmla="*/ 797 h 965"/>
                <a:gd name="T148" fmla="+- 0 686 631"/>
                <a:gd name="T149" fmla="*/ T148 w 970"/>
                <a:gd name="T150" fmla="+- 0 733 29"/>
                <a:gd name="T151" fmla="*/ 733 h 965"/>
                <a:gd name="T152" fmla="+- 0 656 631"/>
                <a:gd name="T153" fmla="*/ T152 w 970"/>
                <a:gd name="T154" fmla="+- 0 664 29"/>
                <a:gd name="T155" fmla="*/ 664 h 965"/>
                <a:gd name="T156" fmla="+- 0 638 631"/>
                <a:gd name="T157" fmla="*/ T156 w 970"/>
                <a:gd name="T158" fmla="+- 0 590 29"/>
                <a:gd name="T159" fmla="*/ 590 h 965"/>
                <a:gd name="T160" fmla="+- 0 631 631"/>
                <a:gd name="T161" fmla="*/ T160 w 970"/>
                <a:gd name="T162" fmla="+- 0 512 29"/>
                <a:gd name="T163" fmla="*/ 512 h 9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</a:cxnLst>
              <a:rect l="0" t="0" r="r" b="b"/>
              <a:pathLst>
                <a:path w="970" h="965">
                  <a:moveTo>
                    <a:pt x="0" y="483"/>
                  </a:moveTo>
                  <a:lnTo>
                    <a:pt x="7" y="404"/>
                  </a:lnTo>
                  <a:lnTo>
                    <a:pt x="25" y="330"/>
                  </a:lnTo>
                  <a:lnTo>
                    <a:pt x="55" y="261"/>
                  </a:lnTo>
                  <a:lnTo>
                    <a:pt x="94" y="198"/>
                  </a:lnTo>
                  <a:lnTo>
                    <a:pt x="143" y="142"/>
                  </a:lnTo>
                  <a:lnTo>
                    <a:pt x="199" y="93"/>
                  </a:lnTo>
                  <a:lnTo>
                    <a:pt x="263" y="54"/>
                  </a:lnTo>
                  <a:lnTo>
                    <a:pt x="332" y="25"/>
                  </a:lnTo>
                  <a:lnTo>
                    <a:pt x="407" y="7"/>
                  </a:lnTo>
                  <a:lnTo>
                    <a:pt x="485" y="0"/>
                  </a:lnTo>
                  <a:lnTo>
                    <a:pt x="563" y="7"/>
                  </a:lnTo>
                  <a:lnTo>
                    <a:pt x="638" y="25"/>
                  </a:lnTo>
                  <a:lnTo>
                    <a:pt x="707" y="54"/>
                  </a:lnTo>
                  <a:lnTo>
                    <a:pt x="771" y="93"/>
                  </a:lnTo>
                  <a:lnTo>
                    <a:pt x="827" y="142"/>
                  </a:lnTo>
                  <a:lnTo>
                    <a:pt x="876" y="198"/>
                  </a:lnTo>
                  <a:lnTo>
                    <a:pt x="915" y="261"/>
                  </a:lnTo>
                  <a:lnTo>
                    <a:pt x="945" y="330"/>
                  </a:lnTo>
                  <a:lnTo>
                    <a:pt x="963" y="404"/>
                  </a:lnTo>
                  <a:lnTo>
                    <a:pt x="970" y="483"/>
                  </a:lnTo>
                  <a:lnTo>
                    <a:pt x="963" y="561"/>
                  </a:lnTo>
                  <a:lnTo>
                    <a:pt x="945" y="635"/>
                  </a:lnTo>
                  <a:lnTo>
                    <a:pt x="915" y="704"/>
                  </a:lnTo>
                  <a:lnTo>
                    <a:pt x="876" y="768"/>
                  </a:lnTo>
                  <a:lnTo>
                    <a:pt x="827" y="824"/>
                  </a:lnTo>
                  <a:lnTo>
                    <a:pt x="771" y="872"/>
                  </a:lnTo>
                  <a:lnTo>
                    <a:pt x="707" y="911"/>
                  </a:lnTo>
                  <a:lnTo>
                    <a:pt x="638" y="940"/>
                  </a:lnTo>
                  <a:lnTo>
                    <a:pt x="563" y="959"/>
                  </a:lnTo>
                  <a:lnTo>
                    <a:pt x="485" y="965"/>
                  </a:lnTo>
                  <a:lnTo>
                    <a:pt x="407" y="959"/>
                  </a:lnTo>
                  <a:lnTo>
                    <a:pt x="332" y="940"/>
                  </a:lnTo>
                  <a:lnTo>
                    <a:pt x="263" y="911"/>
                  </a:lnTo>
                  <a:lnTo>
                    <a:pt x="199" y="872"/>
                  </a:lnTo>
                  <a:lnTo>
                    <a:pt x="143" y="824"/>
                  </a:lnTo>
                  <a:lnTo>
                    <a:pt x="94" y="768"/>
                  </a:lnTo>
                  <a:lnTo>
                    <a:pt x="55" y="704"/>
                  </a:lnTo>
                  <a:lnTo>
                    <a:pt x="25" y="635"/>
                  </a:lnTo>
                  <a:lnTo>
                    <a:pt x="7" y="561"/>
                  </a:lnTo>
                  <a:lnTo>
                    <a:pt x="0" y="483"/>
                  </a:lnTo>
                  <a:close/>
                </a:path>
              </a:pathLst>
            </a:custGeom>
            <a:solidFill>
              <a:srgbClr val="005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sp>
          <p:nvSpPr>
            <p:cNvPr id="11" name="docshape5"/>
            <p:cNvSpPr>
              <a:spLocks/>
            </p:cNvSpPr>
            <p:nvPr/>
          </p:nvSpPr>
          <p:spPr bwMode="auto">
            <a:xfrm>
              <a:off x="741" y="89"/>
              <a:ext cx="749" cy="845"/>
            </a:xfrm>
            <a:custGeom>
              <a:avLst/>
              <a:gdLst>
                <a:gd name="T0" fmla="+- 0 905 742"/>
                <a:gd name="T1" fmla="*/ T0 w 749"/>
                <a:gd name="T2" fmla="+- 0 394 89"/>
                <a:gd name="T3" fmla="*/ 394 h 845"/>
                <a:gd name="T4" fmla="+- 0 887 742"/>
                <a:gd name="T5" fmla="*/ T4 w 749"/>
                <a:gd name="T6" fmla="+- 0 433 89"/>
                <a:gd name="T7" fmla="*/ 433 h 845"/>
                <a:gd name="T8" fmla="+- 0 886 742"/>
                <a:gd name="T9" fmla="*/ T8 w 749"/>
                <a:gd name="T10" fmla="+- 0 490 89"/>
                <a:gd name="T11" fmla="*/ 490 h 845"/>
                <a:gd name="T12" fmla="+- 0 955 742"/>
                <a:gd name="T13" fmla="*/ T12 w 749"/>
                <a:gd name="T14" fmla="+- 0 435 89"/>
                <a:gd name="T15" fmla="*/ 435 h 845"/>
                <a:gd name="T16" fmla="+- 0 960 742"/>
                <a:gd name="T17" fmla="*/ T16 w 749"/>
                <a:gd name="T18" fmla="+- 0 190 89"/>
                <a:gd name="T19" fmla="*/ 190 h 845"/>
                <a:gd name="T20" fmla="+- 0 910 742"/>
                <a:gd name="T21" fmla="*/ T20 w 749"/>
                <a:gd name="T22" fmla="+- 0 96 89"/>
                <a:gd name="T23" fmla="*/ 96 h 845"/>
                <a:gd name="T24" fmla="+- 0 792 742"/>
                <a:gd name="T25" fmla="*/ T24 w 749"/>
                <a:gd name="T26" fmla="+- 0 96 89"/>
                <a:gd name="T27" fmla="*/ 96 h 845"/>
                <a:gd name="T28" fmla="+- 0 742 742"/>
                <a:gd name="T29" fmla="*/ T28 w 749"/>
                <a:gd name="T30" fmla="+- 0 190 89"/>
                <a:gd name="T31" fmla="*/ 190 h 845"/>
                <a:gd name="T32" fmla="+- 0 764 742"/>
                <a:gd name="T33" fmla="*/ T32 w 749"/>
                <a:gd name="T34" fmla="+- 0 466 89"/>
                <a:gd name="T35" fmla="*/ 466 h 845"/>
                <a:gd name="T36" fmla="+- 0 830 742"/>
                <a:gd name="T37" fmla="*/ T36 w 749"/>
                <a:gd name="T38" fmla="+- 0 492 89"/>
                <a:gd name="T39" fmla="*/ 492 h 845"/>
                <a:gd name="T40" fmla="+- 0 830 742"/>
                <a:gd name="T41" fmla="*/ T40 w 749"/>
                <a:gd name="T42" fmla="+- 0 435 89"/>
                <a:gd name="T43" fmla="*/ 435 h 845"/>
                <a:gd name="T44" fmla="+- 0 804 742"/>
                <a:gd name="T45" fmla="*/ T44 w 749"/>
                <a:gd name="T46" fmla="+- 0 413 89"/>
                <a:gd name="T47" fmla="*/ 413 h 845"/>
                <a:gd name="T48" fmla="+- 0 803 742"/>
                <a:gd name="T49" fmla="*/ T48 w 749"/>
                <a:gd name="T50" fmla="+- 0 169 89"/>
                <a:gd name="T51" fmla="*/ 169 h 845"/>
                <a:gd name="T52" fmla="+- 0 830 742"/>
                <a:gd name="T53" fmla="*/ T52 w 749"/>
                <a:gd name="T54" fmla="+- 0 147 89"/>
                <a:gd name="T55" fmla="*/ 147 h 845"/>
                <a:gd name="T56" fmla="+- 0 896 742"/>
                <a:gd name="T57" fmla="*/ T56 w 749"/>
                <a:gd name="T58" fmla="+- 0 156 89"/>
                <a:gd name="T59" fmla="*/ 156 h 845"/>
                <a:gd name="T60" fmla="+- 0 905 742"/>
                <a:gd name="T61" fmla="*/ T60 w 749"/>
                <a:gd name="T62" fmla="+- 0 202 89"/>
                <a:gd name="T63" fmla="*/ 202 h 845"/>
                <a:gd name="T64" fmla="+- 0 965 742"/>
                <a:gd name="T65" fmla="*/ T64 w 749"/>
                <a:gd name="T66" fmla="+- 0 804 89"/>
                <a:gd name="T67" fmla="*/ 804 h 845"/>
                <a:gd name="T68" fmla="+- 0 942 742"/>
                <a:gd name="T69" fmla="*/ T68 w 749"/>
                <a:gd name="T70" fmla="+- 0 732 89"/>
                <a:gd name="T71" fmla="*/ 732 h 845"/>
                <a:gd name="T72" fmla="+- 0 950 742"/>
                <a:gd name="T73" fmla="*/ T72 w 749"/>
                <a:gd name="T74" fmla="+- 0 689 89"/>
                <a:gd name="T75" fmla="*/ 689 h 845"/>
                <a:gd name="T76" fmla="+- 0 958 742"/>
                <a:gd name="T77" fmla="*/ T76 w 749"/>
                <a:gd name="T78" fmla="+- 0 624 89"/>
                <a:gd name="T79" fmla="*/ 624 h 845"/>
                <a:gd name="T80" fmla="+- 0 910 742"/>
                <a:gd name="T81" fmla="*/ T80 w 749"/>
                <a:gd name="T82" fmla="+- 0 537 89"/>
                <a:gd name="T83" fmla="*/ 537 h 845"/>
                <a:gd name="T84" fmla="+- 0 905 742"/>
                <a:gd name="T85" fmla="*/ T84 w 749"/>
                <a:gd name="T86" fmla="+- 0 836 89"/>
                <a:gd name="T87" fmla="*/ 836 h 845"/>
                <a:gd name="T88" fmla="+- 0 888 742"/>
                <a:gd name="T89" fmla="*/ T88 w 749"/>
                <a:gd name="T90" fmla="+- 0 875 89"/>
                <a:gd name="T91" fmla="*/ 875 h 845"/>
                <a:gd name="T92" fmla="+- 0 802 742"/>
                <a:gd name="T93" fmla="*/ T92 w 749"/>
                <a:gd name="T94" fmla="+- 0 752 89"/>
                <a:gd name="T95" fmla="*/ 752 h 845"/>
                <a:gd name="T96" fmla="+- 0 896 742"/>
                <a:gd name="T97" fmla="*/ T96 w 749"/>
                <a:gd name="T98" fmla="+- 0 762 89"/>
                <a:gd name="T99" fmla="*/ 762 h 845"/>
                <a:gd name="T100" fmla="+- 0 905 742"/>
                <a:gd name="T101" fmla="*/ T100 w 749"/>
                <a:gd name="T102" fmla="+- 0 802 89"/>
                <a:gd name="T103" fmla="*/ 802 h 845"/>
                <a:gd name="T104" fmla="+- 0 900 742"/>
                <a:gd name="T105" fmla="*/ T104 w 749"/>
                <a:gd name="T106" fmla="+- 0 629 89"/>
                <a:gd name="T107" fmla="*/ 629 h 845"/>
                <a:gd name="T108" fmla="+- 0 890 742"/>
                <a:gd name="T109" fmla="*/ T108 w 749"/>
                <a:gd name="T110" fmla="+- 0 685 89"/>
                <a:gd name="T111" fmla="*/ 685 h 845"/>
                <a:gd name="T112" fmla="+- 0 802 742"/>
                <a:gd name="T113" fmla="*/ T112 w 749"/>
                <a:gd name="T114" fmla="+- 0 694 89"/>
                <a:gd name="T115" fmla="*/ 694 h 845"/>
                <a:gd name="T116" fmla="+- 0 883 742"/>
                <a:gd name="T117" fmla="*/ T116 w 749"/>
                <a:gd name="T118" fmla="+- 0 591 89"/>
                <a:gd name="T119" fmla="*/ 591 h 845"/>
                <a:gd name="T120" fmla="+- 0 900 742"/>
                <a:gd name="T121" fmla="*/ T120 w 749"/>
                <a:gd name="T122" fmla="+- 0 629 89"/>
                <a:gd name="T123" fmla="*/ 629 h 845"/>
                <a:gd name="T124" fmla="+- 0 742 742"/>
                <a:gd name="T125" fmla="*/ T124 w 749"/>
                <a:gd name="T126" fmla="+- 0 531 89"/>
                <a:gd name="T127" fmla="*/ 531 h 845"/>
                <a:gd name="T128" fmla="+- 0 874 742"/>
                <a:gd name="T129" fmla="*/ T128 w 749"/>
                <a:gd name="T130" fmla="+- 0 934 89"/>
                <a:gd name="T131" fmla="*/ 934 h 845"/>
                <a:gd name="T132" fmla="+- 0 922 742"/>
                <a:gd name="T133" fmla="*/ T132 w 749"/>
                <a:gd name="T134" fmla="+- 0 922 89"/>
                <a:gd name="T135" fmla="*/ 922 h 845"/>
                <a:gd name="T136" fmla="+- 0 965 742"/>
                <a:gd name="T137" fmla="*/ T136 w 749"/>
                <a:gd name="T138" fmla="+- 0 838 89"/>
                <a:gd name="T139" fmla="*/ 838 h 845"/>
                <a:gd name="T140" fmla="+- 0 1165 742"/>
                <a:gd name="T141" fmla="*/ T140 w 749"/>
                <a:gd name="T142" fmla="+- 0 89 89"/>
                <a:gd name="T143" fmla="*/ 89 h 845"/>
                <a:gd name="T144" fmla="+- 0 1061 742"/>
                <a:gd name="T145" fmla="*/ T144 w 749"/>
                <a:gd name="T146" fmla="+- 0 89 89"/>
                <a:gd name="T147" fmla="*/ 89 h 845"/>
                <a:gd name="T148" fmla="+- 0 1061 742"/>
                <a:gd name="T149" fmla="*/ T148 w 749"/>
                <a:gd name="T150" fmla="+- 0 492 89"/>
                <a:gd name="T151" fmla="*/ 492 h 845"/>
                <a:gd name="T152" fmla="+- 0 1165 742"/>
                <a:gd name="T153" fmla="*/ T152 w 749"/>
                <a:gd name="T154" fmla="+- 0 492 89"/>
                <a:gd name="T155" fmla="*/ 492 h 845"/>
                <a:gd name="T156" fmla="+- 0 1486 742"/>
                <a:gd name="T157" fmla="*/ T156 w 749"/>
                <a:gd name="T158" fmla="+- 0 89 89"/>
                <a:gd name="T159" fmla="*/ 89 h 845"/>
                <a:gd name="T160" fmla="+- 0 1428 742"/>
                <a:gd name="T161" fmla="*/ T160 w 749"/>
                <a:gd name="T162" fmla="+- 0 413 89"/>
                <a:gd name="T163" fmla="*/ 413 h 845"/>
                <a:gd name="T164" fmla="+- 0 1399 742"/>
                <a:gd name="T165" fmla="*/ T164 w 749"/>
                <a:gd name="T166" fmla="+- 0 435 89"/>
                <a:gd name="T167" fmla="*/ 435 h 845"/>
                <a:gd name="T168" fmla="+- 0 1328 742"/>
                <a:gd name="T169" fmla="*/ T168 w 749"/>
                <a:gd name="T170" fmla="+- 0 425 89"/>
                <a:gd name="T171" fmla="*/ 425 h 845"/>
                <a:gd name="T172" fmla="+- 0 1320 742"/>
                <a:gd name="T173" fmla="*/ T172 w 749"/>
                <a:gd name="T174" fmla="+- 0 89 89"/>
                <a:gd name="T175" fmla="*/ 89 h 845"/>
                <a:gd name="T176" fmla="+- 0 1270 742"/>
                <a:gd name="T177" fmla="*/ T176 w 749"/>
                <a:gd name="T178" fmla="+- 0 434 89"/>
                <a:gd name="T179" fmla="*/ 434 h 845"/>
                <a:gd name="T180" fmla="+- 0 1351 742"/>
                <a:gd name="T181" fmla="*/ T180 w 749"/>
                <a:gd name="T182" fmla="+- 0 492 89"/>
                <a:gd name="T183" fmla="*/ 492 h 845"/>
                <a:gd name="T184" fmla="+- 0 1464 742"/>
                <a:gd name="T185" fmla="*/ T184 w 749"/>
                <a:gd name="T186" fmla="+- 0 465 89"/>
                <a:gd name="T187" fmla="*/ 465 h 845"/>
                <a:gd name="T188" fmla="+- 0 1486 742"/>
                <a:gd name="T189" fmla="*/ T188 w 749"/>
                <a:gd name="T190" fmla="+- 0 89 89"/>
                <a:gd name="T191" fmla="*/ 89 h 845"/>
                <a:gd name="T192" fmla="+- 0 1486 742"/>
                <a:gd name="T193" fmla="*/ T192 w 749"/>
                <a:gd name="T194" fmla="+- 0 531 89"/>
                <a:gd name="T195" fmla="*/ 531 h 845"/>
                <a:gd name="T196" fmla="+- 0 1303 742"/>
                <a:gd name="T197" fmla="*/ T196 w 749"/>
                <a:gd name="T198" fmla="+- 0 531 89"/>
                <a:gd name="T199" fmla="*/ 531 h 845"/>
                <a:gd name="T200" fmla="+- 0 1236 742"/>
                <a:gd name="T201" fmla="*/ T200 w 749"/>
                <a:gd name="T202" fmla="+- 0 934 89"/>
                <a:gd name="T203" fmla="*/ 934 h 845"/>
                <a:gd name="T204" fmla="+- 0 1423 742"/>
                <a:gd name="T205" fmla="*/ T204 w 749"/>
                <a:gd name="T206" fmla="+- 0 934 89"/>
                <a:gd name="T207" fmla="*/ 934 h 84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</a:cxnLst>
              <a:rect l="0" t="0" r="r" b="b"/>
              <a:pathLst>
                <a:path w="749" h="845">
                  <a:moveTo>
                    <a:pt x="218" y="293"/>
                  </a:moveTo>
                  <a:lnTo>
                    <a:pt x="163" y="293"/>
                  </a:lnTo>
                  <a:lnTo>
                    <a:pt x="163" y="305"/>
                  </a:lnTo>
                  <a:lnTo>
                    <a:pt x="161" y="324"/>
                  </a:lnTo>
                  <a:lnTo>
                    <a:pt x="154" y="336"/>
                  </a:lnTo>
                  <a:lnTo>
                    <a:pt x="145" y="344"/>
                  </a:lnTo>
                  <a:lnTo>
                    <a:pt x="144" y="344"/>
                  </a:lnTo>
                  <a:lnTo>
                    <a:pt x="144" y="346"/>
                  </a:lnTo>
                  <a:lnTo>
                    <a:pt x="144" y="401"/>
                  </a:lnTo>
                  <a:lnTo>
                    <a:pt x="169" y="397"/>
                  </a:lnTo>
                  <a:lnTo>
                    <a:pt x="196" y="377"/>
                  </a:lnTo>
                  <a:lnTo>
                    <a:pt x="213" y="346"/>
                  </a:lnTo>
                  <a:lnTo>
                    <a:pt x="218" y="303"/>
                  </a:lnTo>
                  <a:lnTo>
                    <a:pt x="218" y="293"/>
                  </a:lnTo>
                  <a:close/>
                  <a:moveTo>
                    <a:pt x="218" y="101"/>
                  </a:moveTo>
                  <a:lnTo>
                    <a:pt x="213" y="59"/>
                  </a:lnTo>
                  <a:lnTo>
                    <a:pt x="196" y="27"/>
                  </a:lnTo>
                  <a:lnTo>
                    <a:pt x="168" y="7"/>
                  </a:lnTo>
                  <a:lnTo>
                    <a:pt x="129" y="0"/>
                  </a:lnTo>
                  <a:lnTo>
                    <a:pt x="88" y="0"/>
                  </a:lnTo>
                  <a:lnTo>
                    <a:pt x="50" y="7"/>
                  </a:lnTo>
                  <a:lnTo>
                    <a:pt x="22" y="27"/>
                  </a:lnTo>
                  <a:lnTo>
                    <a:pt x="5" y="59"/>
                  </a:lnTo>
                  <a:lnTo>
                    <a:pt x="0" y="101"/>
                  </a:lnTo>
                  <a:lnTo>
                    <a:pt x="0" y="303"/>
                  </a:lnTo>
                  <a:lnTo>
                    <a:pt x="5" y="346"/>
                  </a:lnTo>
                  <a:lnTo>
                    <a:pt x="22" y="377"/>
                  </a:lnTo>
                  <a:lnTo>
                    <a:pt x="50" y="397"/>
                  </a:lnTo>
                  <a:lnTo>
                    <a:pt x="60" y="398"/>
                  </a:lnTo>
                  <a:lnTo>
                    <a:pt x="88" y="403"/>
                  </a:lnTo>
                  <a:lnTo>
                    <a:pt x="132" y="403"/>
                  </a:lnTo>
                  <a:lnTo>
                    <a:pt x="132" y="346"/>
                  </a:lnTo>
                  <a:lnTo>
                    <a:pt x="88" y="346"/>
                  </a:lnTo>
                  <a:lnTo>
                    <a:pt x="77" y="344"/>
                  </a:lnTo>
                  <a:lnTo>
                    <a:pt x="68" y="336"/>
                  </a:lnTo>
                  <a:lnTo>
                    <a:pt x="62" y="324"/>
                  </a:lnTo>
                  <a:lnTo>
                    <a:pt x="60" y="305"/>
                  </a:lnTo>
                  <a:lnTo>
                    <a:pt x="60" y="99"/>
                  </a:lnTo>
                  <a:lnTo>
                    <a:pt x="61" y="80"/>
                  </a:lnTo>
                  <a:lnTo>
                    <a:pt x="67" y="67"/>
                  </a:lnTo>
                  <a:lnTo>
                    <a:pt x="76" y="60"/>
                  </a:lnTo>
                  <a:lnTo>
                    <a:pt x="88" y="58"/>
                  </a:lnTo>
                  <a:lnTo>
                    <a:pt x="132" y="58"/>
                  </a:lnTo>
                  <a:lnTo>
                    <a:pt x="145" y="60"/>
                  </a:lnTo>
                  <a:lnTo>
                    <a:pt x="154" y="67"/>
                  </a:lnTo>
                  <a:lnTo>
                    <a:pt x="161" y="80"/>
                  </a:lnTo>
                  <a:lnTo>
                    <a:pt x="163" y="99"/>
                  </a:lnTo>
                  <a:lnTo>
                    <a:pt x="163" y="113"/>
                  </a:lnTo>
                  <a:lnTo>
                    <a:pt x="218" y="113"/>
                  </a:lnTo>
                  <a:lnTo>
                    <a:pt x="218" y="101"/>
                  </a:lnTo>
                  <a:close/>
                  <a:moveTo>
                    <a:pt x="223" y="715"/>
                  </a:moveTo>
                  <a:lnTo>
                    <a:pt x="220" y="687"/>
                  </a:lnTo>
                  <a:lnTo>
                    <a:pt x="213" y="662"/>
                  </a:lnTo>
                  <a:lnTo>
                    <a:pt x="200" y="643"/>
                  </a:lnTo>
                  <a:lnTo>
                    <a:pt x="180" y="629"/>
                  </a:lnTo>
                  <a:lnTo>
                    <a:pt x="196" y="617"/>
                  </a:lnTo>
                  <a:lnTo>
                    <a:pt x="208" y="600"/>
                  </a:lnTo>
                  <a:lnTo>
                    <a:pt x="214" y="578"/>
                  </a:lnTo>
                  <a:lnTo>
                    <a:pt x="216" y="550"/>
                  </a:lnTo>
                  <a:lnTo>
                    <a:pt x="216" y="535"/>
                  </a:lnTo>
                  <a:lnTo>
                    <a:pt x="211" y="495"/>
                  </a:lnTo>
                  <a:lnTo>
                    <a:pt x="195" y="465"/>
                  </a:lnTo>
                  <a:lnTo>
                    <a:pt x="168" y="448"/>
                  </a:lnTo>
                  <a:lnTo>
                    <a:pt x="163" y="447"/>
                  </a:lnTo>
                  <a:lnTo>
                    <a:pt x="163" y="713"/>
                  </a:lnTo>
                  <a:lnTo>
                    <a:pt x="163" y="747"/>
                  </a:lnTo>
                  <a:lnTo>
                    <a:pt x="161" y="766"/>
                  </a:lnTo>
                  <a:lnTo>
                    <a:pt x="155" y="779"/>
                  </a:lnTo>
                  <a:lnTo>
                    <a:pt x="146" y="786"/>
                  </a:lnTo>
                  <a:lnTo>
                    <a:pt x="132" y="787"/>
                  </a:lnTo>
                  <a:lnTo>
                    <a:pt x="60" y="787"/>
                  </a:lnTo>
                  <a:lnTo>
                    <a:pt x="60" y="663"/>
                  </a:lnTo>
                  <a:lnTo>
                    <a:pt x="124" y="663"/>
                  </a:lnTo>
                  <a:lnTo>
                    <a:pt x="143" y="665"/>
                  </a:lnTo>
                  <a:lnTo>
                    <a:pt x="154" y="673"/>
                  </a:lnTo>
                  <a:lnTo>
                    <a:pt x="158" y="682"/>
                  </a:lnTo>
                  <a:lnTo>
                    <a:pt x="161" y="689"/>
                  </a:lnTo>
                  <a:lnTo>
                    <a:pt x="163" y="713"/>
                  </a:lnTo>
                  <a:lnTo>
                    <a:pt x="163" y="447"/>
                  </a:lnTo>
                  <a:lnTo>
                    <a:pt x="158" y="446"/>
                  </a:lnTo>
                  <a:lnTo>
                    <a:pt x="158" y="540"/>
                  </a:lnTo>
                  <a:lnTo>
                    <a:pt x="158" y="564"/>
                  </a:lnTo>
                  <a:lnTo>
                    <a:pt x="155" y="584"/>
                  </a:lnTo>
                  <a:lnTo>
                    <a:pt x="148" y="596"/>
                  </a:lnTo>
                  <a:lnTo>
                    <a:pt x="137" y="603"/>
                  </a:lnTo>
                  <a:lnTo>
                    <a:pt x="122" y="605"/>
                  </a:lnTo>
                  <a:lnTo>
                    <a:pt x="60" y="605"/>
                  </a:lnTo>
                  <a:lnTo>
                    <a:pt x="60" y="499"/>
                  </a:lnTo>
                  <a:lnTo>
                    <a:pt x="127" y="499"/>
                  </a:lnTo>
                  <a:lnTo>
                    <a:pt x="141" y="502"/>
                  </a:lnTo>
                  <a:lnTo>
                    <a:pt x="151" y="509"/>
                  </a:lnTo>
                  <a:lnTo>
                    <a:pt x="156" y="522"/>
                  </a:lnTo>
                  <a:lnTo>
                    <a:pt x="158" y="540"/>
                  </a:lnTo>
                  <a:lnTo>
                    <a:pt x="158" y="446"/>
                  </a:lnTo>
                  <a:lnTo>
                    <a:pt x="129" y="442"/>
                  </a:lnTo>
                  <a:lnTo>
                    <a:pt x="0" y="442"/>
                  </a:lnTo>
                  <a:lnTo>
                    <a:pt x="0" y="845"/>
                  </a:lnTo>
                  <a:lnTo>
                    <a:pt x="60" y="845"/>
                  </a:lnTo>
                  <a:lnTo>
                    <a:pt x="132" y="845"/>
                  </a:lnTo>
                  <a:lnTo>
                    <a:pt x="163" y="840"/>
                  </a:lnTo>
                  <a:lnTo>
                    <a:pt x="171" y="839"/>
                  </a:lnTo>
                  <a:lnTo>
                    <a:pt x="180" y="833"/>
                  </a:lnTo>
                  <a:lnTo>
                    <a:pt x="200" y="820"/>
                  </a:lnTo>
                  <a:lnTo>
                    <a:pt x="217" y="790"/>
                  </a:lnTo>
                  <a:lnTo>
                    <a:pt x="223" y="749"/>
                  </a:lnTo>
                  <a:lnTo>
                    <a:pt x="223" y="715"/>
                  </a:lnTo>
                  <a:close/>
                  <a:moveTo>
                    <a:pt x="483" y="0"/>
                  </a:moveTo>
                  <a:lnTo>
                    <a:pt x="423" y="0"/>
                  </a:lnTo>
                  <a:lnTo>
                    <a:pt x="423" y="173"/>
                  </a:lnTo>
                  <a:lnTo>
                    <a:pt x="319" y="173"/>
                  </a:lnTo>
                  <a:lnTo>
                    <a:pt x="319" y="0"/>
                  </a:lnTo>
                  <a:lnTo>
                    <a:pt x="261" y="0"/>
                  </a:lnTo>
                  <a:lnTo>
                    <a:pt x="261" y="403"/>
                  </a:lnTo>
                  <a:lnTo>
                    <a:pt x="319" y="403"/>
                  </a:lnTo>
                  <a:lnTo>
                    <a:pt x="319" y="231"/>
                  </a:lnTo>
                  <a:lnTo>
                    <a:pt x="423" y="231"/>
                  </a:lnTo>
                  <a:lnTo>
                    <a:pt x="423" y="403"/>
                  </a:lnTo>
                  <a:lnTo>
                    <a:pt x="483" y="403"/>
                  </a:lnTo>
                  <a:lnTo>
                    <a:pt x="483" y="0"/>
                  </a:lnTo>
                  <a:close/>
                  <a:moveTo>
                    <a:pt x="744" y="0"/>
                  </a:moveTo>
                  <a:lnTo>
                    <a:pt x="688" y="0"/>
                  </a:lnTo>
                  <a:lnTo>
                    <a:pt x="688" y="305"/>
                  </a:lnTo>
                  <a:lnTo>
                    <a:pt x="686" y="324"/>
                  </a:lnTo>
                  <a:lnTo>
                    <a:pt x="680" y="336"/>
                  </a:lnTo>
                  <a:lnTo>
                    <a:pt x="670" y="344"/>
                  </a:lnTo>
                  <a:lnTo>
                    <a:pt x="657" y="346"/>
                  </a:lnTo>
                  <a:lnTo>
                    <a:pt x="609" y="346"/>
                  </a:lnTo>
                  <a:lnTo>
                    <a:pt x="596" y="344"/>
                  </a:lnTo>
                  <a:lnTo>
                    <a:pt x="586" y="336"/>
                  </a:lnTo>
                  <a:lnTo>
                    <a:pt x="580" y="324"/>
                  </a:lnTo>
                  <a:lnTo>
                    <a:pt x="578" y="305"/>
                  </a:lnTo>
                  <a:lnTo>
                    <a:pt x="578" y="0"/>
                  </a:lnTo>
                  <a:lnTo>
                    <a:pt x="523" y="0"/>
                  </a:lnTo>
                  <a:lnTo>
                    <a:pt x="523" y="303"/>
                  </a:lnTo>
                  <a:lnTo>
                    <a:pt x="528" y="345"/>
                  </a:lnTo>
                  <a:lnTo>
                    <a:pt x="544" y="376"/>
                  </a:lnTo>
                  <a:lnTo>
                    <a:pt x="571" y="397"/>
                  </a:lnTo>
                  <a:lnTo>
                    <a:pt x="609" y="403"/>
                  </a:lnTo>
                  <a:lnTo>
                    <a:pt x="657" y="403"/>
                  </a:lnTo>
                  <a:lnTo>
                    <a:pt x="695" y="397"/>
                  </a:lnTo>
                  <a:lnTo>
                    <a:pt x="722" y="376"/>
                  </a:lnTo>
                  <a:lnTo>
                    <a:pt x="738" y="345"/>
                  </a:lnTo>
                  <a:lnTo>
                    <a:pt x="744" y="303"/>
                  </a:lnTo>
                  <a:lnTo>
                    <a:pt x="744" y="0"/>
                  </a:lnTo>
                  <a:close/>
                  <a:moveTo>
                    <a:pt x="748" y="845"/>
                  </a:moveTo>
                  <a:lnTo>
                    <a:pt x="664" y="639"/>
                  </a:lnTo>
                  <a:lnTo>
                    <a:pt x="744" y="442"/>
                  </a:lnTo>
                  <a:lnTo>
                    <a:pt x="686" y="442"/>
                  </a:lnTo>
                  <a:lnTo>
                    <a:pt x="624" y="591"/>
                  </a:lnTo>
                  <a:lnTo>
                    <a:pt x="561" y="442"/>
                  </a:lnTo>
                  <a:lnTo>
                    <a:pt x="499" y="442"/>
                  </a:lnTo>
                  <a:lnTo>
                    <a:pt x="578" y="639"/>
                  </a:lnTo>
                  <a:lnTo>
                    <a:pt x="494" y="845"/>
                  </a:lnTo>
                  <a:lnTo>
                    <a:pt x="552" y="845"/>
                  </a:lnTo>
                  <a:lnTo>
                    <a:pt x="616" y="684"/>
                  </a:lnTo>
                  <a:lnTo>
                    <a:pt x="681" y="845"/>
                  </a:lnTo>
                  <a:lnTo>
                    <a:pt x="748" y="8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fr-FR"/>
            </a:p>
          </p:txBody>
        </p:sp>
        <p:pic>
          <p:nvPicPr>
            <p:cNvPr id="12" name="docshape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3" y="533"/>
              <a:ext cx="233" cy="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docshape31"/>
          <p:cNvSpPr>
            <a:spLocks noChangeArrowheads="1"/>
          </p:cNvSpPr>
          <p:nvPr/>
        </p:nvSpPr>
        <p:spPr bwMode="auto">
          <a:xfrm>
            <a:off x="143227" y="2311370"/>
            <a:ext cx="9666747" cy="386110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14" name="docshape33"/>
          <p:cNvSpPr txBox="1">
            <a:spLocks noChangeArrowheads="1"/>
          </p:cNvSpPr>
          <p:nvPr/>
        </p:nvSpPr>
        <p:spPr bwMode="auto">
          <a:xfrm>
            <a:off x="190329" y="2399986"/>
            <a:ext cx="9670684" cy="25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RESSOURCES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marR="74295">
              <a:lnSpc>
                <a:spcPct val="101000"/>
              </a:lnSpc>
              <a:spcBef>
                <a:spcPts val="280"/>
              </a:spcBef>
            </a:pPr>
            <a:r>
              <a:rPr lang="fr-FR" sz="100" dirty="0"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ts val="1405"/>
              </a:lnSpc>
            </a:pPr>
            <a:r>
              <a:rPr lang="fr-FR" sz="13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19" name="docshape7"/>
          <p:cNvSpPr txBox="1">
            <a:spLocks noChangeArrowheads="1"/>
          </p:cNvSpPr>
          <p:nvPr/>
        </p:nvSpPr>
        <p:spPr bwMode="auto">
          <a:xfrm>
            <a:off x="9698771" y="191596"/>
            <a:ext cx="162242" cy="2024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0" tIns="0" rIns="0" bIns="0" anchor="t" anchorCtr="0" upright="1">
            <a:noAutofit/>
          </a:bodyPr>
          <a:lstStyle/>
          <a:p>
            <a:pPr marL="12700">
              <a:spcBef>
                <a:spcPts val="110"/>
              </a:spcBef>
              <a:spcAft>
                <a:spcPts val="0"/>
              </a:spcAft>
            </a:pP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©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CHU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de Bordeaux -</a:t>
            </a:r>
            <a:r>
              <a:rPr lang="fr-FR" sz="550" spc="-1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Mise à</a:t>
            </a:r>
            <a:r>
              <a:rPr lang="fr-FR" sz="550" spc="-15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550" dirty="0">
                <a:solidFill>
                  <a:srgbClr val="3F3F41"/>
                </a:solidFill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jour octobre 2024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3" name="docshape31"/>
          <p:cNvSpPr>
            <a:spLocks noChangeArrowheads="1"/>
          </p:cNvSpPr>
          <p:nvPr/>
        </p:nvSpPr>
        <p:spPr bwMode="auto">
          <a:xfrm>
            <a:off x="3776571" y="2824195"/>
            <a:ext cx="3165249" cy="2017763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4" name="docshape31"/>
          <p:cNvSpPr>
            <a:spLocks noChangeArrowheads="1"/>
          </p:cNvSpPr>
          <p:nvPr/>
        </p:nvSpPr>
        <p:spPr bwMode="auto">
          <a:xfrm>
            <a:off x="7034686" y="2824195"/>
            <a:ext cx="2775289" cy="2015225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28" name="docshape31"/>
          <p:cNvSpPr>
            <a:spLocks noChangeArrowheads="1"/>
          </p:cNvSpPr>
          <p:nvPr/>
        </p:nvSpPr>
        <p:spPr bwMode="auto">
          <a:xfrm>
            <a:off x="3776571" y="4904622"/>
            <a:ext cx="1931636" cy="1900038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36" name="docshape33"/>
          <p:cNvSpPr txBox="1">
            <a:spLocks noChangeArrowheads="1"/>
          </p:cNvSpPr>
          <p:nvPr/>
        </p:nvSpPr>
        <p:spPr bwMode="auto">
          <a:xfrm>
            <a:off x="190329" y="2889399"/>
            <a:ext cx="3528231" cy="1952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4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Finances-Contrôle de gestion- Achats</a:t>
            </a:r>
          </a:p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: Thomas Brice / </a:t>
            </a:r>
            <a:r>
              <a:rPr lang="fr-FR" sz="7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05 57 82 14 89</a:t>
            </a:r>
            <a:endParaRPr lang="fr-FR" sz="105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Adjoints : Evelyne Rossi-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</a:t>
            </a: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écappé / 05 57 82 14 88</a:t>
            </a:r>
            <a:endParaRPr lang="fr-FR" sz="8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523875">
              <a:spcBef>
                <a:spcPts val="65"/>
              </a:spcBef>
              <a:spcAft>
                <a:spcPts val="0"/>
              </a:spcAft>
            </a:pPr>
            <a:r>
              <a:rPr lang="fr-FR" sz="8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   Arnaud Guillon / 05 57 82 23 91</a:t>
            </a:r>
          </a:p>
          <a:p>
            <a:pPr marL="66675">
              <a:spcBef>
                <a:spcPts val="65"/>
              </a:spcBef>
              <a:buNone/>
            </a:pPr>
            <a:endParaRPr lang="fr-FR" altLang="fr-FR" sz="2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Gestion des achats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Fatiha BENAMMAR</a:t>
            </a:r>
          </a:p>
          <a:p>
            <a:pPr marL="66675">
              <a:spcBef>
                <a:spcPts val="65"/>
              </a:spcBef>
              <a:buNone/>
            </a:pPr>
            <a:endParaRPr lang="fr-FR" altLang="fr-FR" sz="2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Suivi financier promotion interne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Lucas BEZIAT                  Coralie CHAUVEL                                             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Florence BERNARD       Lauryne COENE </a:t>
            </a:r>
          </a:p>
          <a:p>
            <a:pPr marL="66675">
              <a:spcBef>
                <a:spcPts val="65"/>
              </a:spcBef>
              <a:buNone/>
            </a:pPr>
            <a:endParaRPr lang="fr-FR" altLang="fr-FR" sz="2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buNone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Suivi financier promotion externe</a:t>
            </a:r>
          </a:p>
          <a:p>
            <a:pPr marL="66675">
              <a:spcBef>
                <a:spcPts val="65"/>
              </a:spcBef>
              <a:buNone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Aurélie BOURDIE            Olga LONSKA</a:t>
            </a:r>
          </a:p>
          <a:p>
            <a:pPr marL="66675">
              <a:spcBef>
                <a:spcPts val="65"/>
              </a:spcBef>
              <a:buNone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Angélique MAUMONT  Sophie PORTELLI   Mathieu ROUMIGUIERE</a:t>
            </a: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700" dirty="0"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05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37" name="docshape33"/>
          <p:cNvSpPr txBox="1">
            <a:spLocks noChangeArrowheads="1"/>
          </p:cNvSpPr>
          <p:nvPr/>
        </p:nvSpPr>
        <p:spPr bwMode="auto">
          <a:xfrm>
            <a:off x="3869437" y="2869915"/>
            <a:ext cx="3041903" cy="1999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4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Ressources humaines et formation</a:t>
            </a:r>
            <a:endParaRPr lang="fr-FR" sz="14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: </a:t>
            </a: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Fabienne Nacka / </a:t>
            </a:r>
            <a:r>
              <a:rPr lang="fr-FR" sz="7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05 57 82 10 68</a:t>
            </a:r>
            <a:endParaRPr lang="fr-FR" sz="900" dirty="0">
              <a:solidFill>
                <a:srgbClr val="FFFFFF"/>
              </a:solidFill>
              <a:effectLst/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Chargées des Ressources Humaines                    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Gaelle CONSTANTIN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Magalie DUVAL</a:t>
            </a:r>
          </a:p>
          <a:p>
            <a:pPr marL="66675"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Gestionnaires Ressources Humaines                    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Julie FERMOT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Sarah MOHAMADY </a:t>
            </a:r>
          </a:p>
          <a:p>
            <a:pPr marL="66675"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Chargée de la formation </a:t>
            </a:r>
          </a:p>
          <a:p>
            <a:pPr marL="66675">
              <a:spcBef>
                <a:spcPts val="65"/>
              </a:spcBef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Fatiha BENAMMAR</a:t>
            </a:r>
          </a:p>
          <a:p>
            <a:pPr marL="66675">
              <a:spcBef>
                <a:spcPts val="15"/>
              </a:spcBef>
              <a:spcAft>
                <a:spcPts val="0"/>
              </a:spcAft>
            </a:pPr>
            <a:r>
              <a:rPr lang="fr-FR" sz="800" dirty="0">
                <a:effectLst/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38" name="docshape33"/>
          <p:cNvSpPr txBox="1">
            <a:spLocks noChangeArrowheads="1"/>
          </p:cNvSpPr>
          <p:nvPr/>
        </p:nvSpPr>
        <p:spPr bwMode="auto">
          <a:xfrm>
            <a:off x="7061590" y="2862295"/>
            <a:ext cx="2748384" cy="197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66675">
              <a:lnSpc>
                <a:spcPts val="1405"/>
              </a:lnSpc>
              <a:spcAft>
                <a:spcPts val="0"/>
              </a:spcAft>
            </a:pPr>
            <a:r>
              <a:rPr lang="fr-FR" sz="1400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Partenariats et Valorisation - DPV</a:t>
            </a:r>
            <a:endParaRPr lang="fr-FR" sz="1400" dirty="0">
              <a:effectLst/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spcAft>
                <a:spcPts val="0"/>
              </a:spcAft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: Audrey </a:t>
            </a:r>
            <a:r>
              <a:rPr lang="fr-FR" sz="9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Terranova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r>
              <a:rPr lang="fr-FR" sz="9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/ </a:t>
            </a:r>
            <a:r>
              <a:rPr lang="fr-FR" sz="7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05 57 82 00 62</a:t>
            </a:r>
          </a:p>
          <a:p>
            <a:pPr marL="66675">
              <a:spcBef>
                <a:spcPts val="65"/>
              </a:spcBef>
              <a:defRPr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Service Partenariats : </a:t>
            </a: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Solène LAVERGNE / 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Assistante : Mélanie KOSKA</a:t>
            </a:r>
          </a:p>
          <a:p>
            <a:pPr marL="66675"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alt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Service Partenariats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Adjointe : Solène LAVERGNE / 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Chargés de valorisation et contrats de recherche / Juristes</a:t>
            </a:r>
          </a:p>
          <a:p>
            <a:pPr marL="66675"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Paloma ACCOT         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Laure OLLIVIER</a:t>
            </a: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Quentin ATON            Violaine MIRANDE</a:t>
            </a:r>
          </a:p>
          <a:p>
            <a:pPr marL="66675">
              <a:spcBef>
                <a:spcPts val="65"/>
              </a:spcBef>
              <a:defRPr/>
            </a:pPr>
            <a:endParaRPr lang="fr-FR" sz="3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sz="11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Service Valorisation</a:t>
            </a:r>
          </a:p>
          <a:p>
            <a:pPr marL="66675">
              <a:spcBef>
                <a:spcPts val="65"/>
              </a:spcBef>
              <a:defRPr/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Chargé(e) de valorisation </a:t>
            </a:r>
            <a:r>
              <a:rPr lang="fr-FR" sz="900">
                <a:solidFill>
                  <a:srgbClr val="FFFFFF"/>
                </a:solidFill>
                <a:latin typeface="Arial Narrow" panose="020B0606020202030204" pitchFamily="34" charset="0"/>
              </a:rPr>
              <a:t>/ Juriste : </a:t>
            </a:r>
            <a:r>
              <a:rPr lang="fr-FR" sz="800">
                <a:solidFill>
                  <a:srgbClr val="FFFFFF"/>
                </a:solidFill>
                <a:latin typeface="Century Gothic" panose="020B0502020202020204" pitchFamily="34" charset="0"/>
              </a:rPr>
              <a:t>Malek </a:t>
            </a: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GHEDIR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60822" y="4900149"/>
            <a:ext cx="1990784" cy="188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4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Qualité et autorisations </a:t>
            </a:r>
          </a:p>
          <a:p>
            <a:pPr marL="66675" lvl="0">
              <a:lnSpc>
                <a:spcPts val="1405"/>
              </a:lnSpc>
            </a:pPr>
            <a:r>
              <a:rPr lang="fr-FR" sz="14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de lieux de recherche</a:t>
            </a:r>
            <a:endParaRPr lang="fr-FR" sz="9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</a:t>
            </a: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Dr Laurence Mêmes</a:t>
            </a: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05 57 82 03 28</a:t>
            </a:r>
            <a:endParaRPr lang="fr-FR" sz="900" dirty="0">
              <a:solidFill>
                <a:prstClr val="black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Ingénieurs qualité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  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Carolina LANCHAS FUENTES 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alt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Christelle DEJEAN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Pharmacien Chargé de mission qualité sécurité produits de santé expérimentaux 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</a:p>
          <a:p>
            <a:pPr marL="66675">
              <a:lnSpc>
                <a:spcPct val="45000"/>
              </a:lnSpc>
              <a:spcBef>
                <a:spcPts val="65"/>
              </a:spcBef>
              <a:defRPr/>
            </a:pPr>
            <a:r>
              <a:rPr lang="fr-FR" sz="800" dirty="0">
                <a:solidFill>
                  <a:srgbClr val="FFFFFF"/>
                </a:solidFill>
                <a:latin typeface="Century Gothic" panose="020B0502020202020204" pitchFamily="34" charset="0"/>
              </a:rPr>
              <a:t>Dr Ambre GELLEY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233534" y="3535680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233534" y="3858369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233534" y="4326693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3899467" y="3326104"/>
            <a:ext cx="269945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3907181" y="3890186"/>
            <a:ext cx="2691739" cy="383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3907181" y="4409328"/>
            <a:ext cx="2691739" cy="383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7138416" y="4354327"/>
            <a:ext cx="235610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>
            <a:off x="7138416" y="3535171"/>
            <a:ext cx="2356103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docshape31"/>
          <p:cNvSpPr>
            <a:spLocks noChangeArrowheads="1"/>
          </p:cNvSpPr>
          <p:nvPr/>
        </p:nvSpPr>
        <p:spPr bwMode="auto">
          <a:xfrm>
            <a:off x="5751606" y="4904622"/>
            <a:ext cx="1872245" cy="1900038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684520" y="4917927"/>
            <a:ext cx="213061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4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Indicateurs et bibliométrie</a:t>
            </a:r>
            <a:endParaRPr lang="fr-FR" sz="14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endParaRPr lang="fr-FR" sz="900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6675">
              <a:spcBef>
                <a:spcPts val="65"/>
              </a:spcBef>
              <a:defRPr/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Référente SIGAPS/SIGREC</a:t>
            </a: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Aurore Capelli </a:t>
            </a: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05 57 82 08 77</a:t>
            </a:r>
          </a:p>
          <a:p>
            <a:pPr lvl="0">
              <a:spcBef>
                <a:spcPts val="15"/>
              </a:spcBef>
            </a:pP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8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5" name="docshape31"/>
          <p:cNvSpPr>
            <a:spLocks noChangeArrowheads="1"/>
          </p:cNvSpPr>
          <p:nvPr/>
        </p:nvSpPr>
        <p:spPr bwMode="auto">
          <a:xfrm>
            <a:off x="7668314" y="4904622"/>
            <a:ext cx="2141660" cy="1905169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7642859" y="4900149"/>
            <a:ext cx="2063532" cy="1710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675" lvl="0">
              <a:lnSpc>
                <a:spcPts val="1405"/>
              </a:lnSpc>
            </a:pPr>
            <a:r>
              <a:rPr lang="fr-FR" sz="14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Communication recherche</a:t>
            </a:r>
            <a:endParaRPr lang="fr-FR" sz="14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</a:t>
            </a: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Christelle Font</a:t>
            </a: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05 57 82 11 15</a:t>
            </a:r>
          </a:p>
          <a:p>
            <a:pPr marL="66675" lvl="0">
              <a:spcBef>
                <a:spcPts val="65"/>
              </a:spcBef>
            </a:pPr>
            <a:endParaRPr lang="fr-FR" sz="800" dirty="0">
              <a:solidFill>
                <a:srgbClr val="FFFFFF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altLang="fr-FR" sz="900" dirty="0">
                <a:solidFill>
                  <a:srgbClr val="FFFFFF"/>
                </a:solidFill>
                <a:latin typeface="Arial Narrow" panose="020B0606020202030204" pitchFamily="34" charset="0"/>
              </a:rPr>
              <a:t>Chargé de communication digitale</a:t>
            </a:r>
          </a:p>
          <a:p>
            <a:pPr marL="66675" lvl="0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</a:rPr>
              <a:t>Sylvain Parpirolles</a:t>
            </a:r>
          </a:p>
          <a:p>
            <a:pPr marL="66675">
              <a:spcBef>
                <a:spcPts val="65"/>
              </a:spcBef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05 57 82 10 46</a:t>
            </a:r>
          </a:p>
          <a:p>
            <a:pPr marL="66675" lvl="0">
              <a:spcBef>
                <a:spcPts val="65"/>
              </a:spcBef>
            </a:pPr>
            <a:endParaRPr 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marL="66675" lvl="0">
              <a:spcBef>
                <a:spcPts val="65"/>
              </a:spcBef>
            </a:pPr>
            <a:r>
              <a:rPr lang="fr-FR" sz="7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</a:t>
            </a:r>
            <a:endParaRPr lang="fr-FR" sz="105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marL="66675" lvl="0">
              <a:spcBef>
                <a:spcPts val="15"/>
              </a:spcBef>
            </a:pPr>
            <a:r>
              <a:rPr lang="fr-FR" sz="800" dirty="0">
                <a:solidFill>
                  <a:prstClr val="black"/>
                </a:solidFill>
                <a:latin typeface="Calibri" panose="020F0502020204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 </a:t>
            </a:r>
            <a:endParaRPr lang="fr-FR" sz="11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46" name="docshape31"/>
          <p:cNvSpPr>
            <a:spLocks noChangeArrowheads="1"/>
          </p:cNvSpPr>
          <p:nvPr/>
        </p:nvSpPr>
        <p:spPr bwMode="auto">
          <a:xfrm>
            <a:off x="144781" y="4904622"/>
            <a:ext cx="3571578" cy="1896333"/>
          </a:xfrm>
          <a:prstGeom prst="rect">
            <a:avLst/>
          </a:prstGeom>
          <a:solidFill>
            <a:srgbClr val="055B7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112747" y="4919304"/>
            <a:ext cx="3603612" cy="1876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405"/>
              </a:lnSpc>
              <a:tabLst>
                <a:tab pos="92075" algn="l"/>
              </a:tabLst>
            </a:pPr>
            <a:r>
              <a:rPr lang="fr-FR" sz="1400" dirty="0">
                <a:solidFill>
                  <a:srgbClr val="FFFFFF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Numérique et recherche</a:t>
            </a:r>
            <a:endParaRPr lang="fr-FR" sz="900" dirty="0">
              <a:solidFill>
                <a:prstClr val="black"/>
              </a:solidFill>
              <a:latin typeface="Arial Narrow" panose="020B060602020203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 lvl="0">
              <a:spcBef>
                <a:spcPts val="65"/>
              </a:spcBef>
              <a:tabLst>
                <a:tab pos="92075" algn="l"/>
              </a:tabLst>
            </a:pP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Responsable  : Julien </a:t>
            </a:r>
            <a:r>
              <a:rPr lang="fr-FR" sz="900" dirty="0" err="1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Domingorena</a:t>
            </a:r>
            <a:r>
              <a:rPr lang="fr-FR" sz="9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/ </a:t>
            </a:r>
            <a:r>
              <a:rPr lang="fr-FR" sz="700" dirty="0">
                <a:solidFill>
                  <a:srgbClr val="FFFFFF"/>
                </a:solidFill>
                <a:latin typeface="Century Gothic" panose="020B0502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05 56 79 87 06 </a:t>
            </a:r>
            <a:endParaRPr lang="fr-FR" sz="700" dirty="0">
              <a:solidFill>
                <a:prstClr val="black"/>
              </a:solidFill>
              <a:latin typeface="Century Gothic" panose="020B0502020202020204" pitchFamily="34" charset="0"/>
              <a:ea typeface="Arial Narrow" panose="020B0606020202030204" pitchFamily="34" charset="0"/>
              <a:cs typeface="Arial Narrow" panose="020B0606020202030204" pitchFamily="34" charset="0"/>
            </a:endParaRPr>
          </a:p>
          <a:p>
            <a:pPr>
              <a:lnSpc>
                <a:spcPct val="45000"/>
              </a:lnSpc>
              <a:spcBef>
                <a:spcPts val="65"/>
              </a:spcBef>
              <a:tabLst>
                <a:tab pos="92075" algn="l"/>
              </a:tabLst>
              <a:defRPr/>
            </a:pPr>
            <a:endParaRPr lang="fr-FR" altLang="fr-FR" sz="800" dirty="0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>
              <a:tabLst>
                <a:tab pos="92075" algn="l"/>
              </a:tabLst>
            </a:pP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Déploiement d’</a:t>
            </a:r>
            <a:r>
              <a:rPr lang="fr-FR" sz="9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Easydore</a:t>
            </a: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  <a:p>
            <a:pPr>
              <a:tabLst>
                <a:tab pos="92075" algn="l"/>
              </a:tabLst>
            </a:pP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Julie BLANCHARD </a:t>
            </a:r>
          </a:p>
          <a:p>
            <a:pPr>
              <a:tabLst>
                <a:tab pos="92075" algn="l"/>
              </a:tabLst>
            </a:pPr>
            <a:endParaRPr lang="fr-FR" sz="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tabLst>
                <a:tab pos="92075" algn="l"/>
              </a:tabLst>
            </a:pP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Suivi d’</a:t>
            </a:r>
            <a:r>
              <a:rPr lang="fr-FR" sz="9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Easydore</a:t>
            </a: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, SharePoint et Sphinx</a:t>
            </a: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tabLst>
                <a:tab pos="92075" algn="l"/>
              </a:tabLst>
            </a:pP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Wassil MERROUCHE </a:t>
            </a:r>
          </a:p>
          <a:p>
            <a:pPr>
              <a:tabLst>
                <a:tab pos="92075" algn="l"/>
              </a:tabLst>
            </a:pPr>
            <a:endParaRPr lang="fr-FR" sz="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>
              <a:tabLst>
                <a:tab pos="92075" algn="l"/>
              </a:tabLst>
            </a:pP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Déploiement de </a:t>
            </a:r>
            <a:r>
              <a:rPr lang="fr-FR" sz="900" dirty="0" err="1">
                <a:solidFill>
                  <a:schemeClr val="bg1"/>
                </a:solidFill>
                <a:latin typeface="Arial Narrow" panose="020B0606020202030204" pitchFamily="34" charset="0"/>
              </a:rPr>
              <a:t>TimeTonic</a:t>
            </a: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 et des tableaux de bord de la direction</a:t>
            </a:r>
          </a:p>
          <a:p>
            <a:pPr lvl="0">
              <a:tabLst>
                <a:tab pos="92075" algn="l"/>
              </a:tabLst>
            </a:pP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Guillaume CHERUEL </a:t>
            </a:r>
          </a:p>
          <a:p>
            <a:pPr lvl="0">
              <a:tabLst>
                <a:tab pos="92075" algn="l"/>
              </a:tabLst>
            </a:pPr>
            <a:endParaRPr lang="fr-FR" sz="4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>
              <a:tabLst>
                <a:tab pos="92075" algn="l"/>
              </a:tabLst>
            </a:pP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Suivi des projets DRCI et du Tiers lieu </a:t>
            </a:r>
            <a:r>
              <a:rPr lang="fr-FR" sz="900">
                <a:solidFill>
                  <a:schemeClr val="bg1"/>
                </a:solidFill>
                <a:latin typeface="Arial Narrow" panose="020B0606020202030204" pitchFamily="34" charset="0"/>
              </a:rPr>
              <a:t>d’expérimentation Station </a:t>
            </a:r>
            <a:r>
              <a:rPr lang="fr-FR" sz="900" dirty="0">
                <a:solidFill>
                  <a:schemeClr val="bg1"/>
                </a:solidFill>
                <a:latin typeface="Arial Narrow" panose="020B0606020202030204" pitchFamily="34" charset="0"/>
              </a:rPr>
              <a:t>e-Santé</a:t>
            </a:r>
          </a:p>
          <a:p>
            <a:pPr>
              <a:tabLst>
                <a:tab pos="92075" algn="l"/>
              </a:tabLst>
            </a:pPr>
            <a:r>
              <a:rPr lang="fr-FR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Alexandre THIBOULT </a:t>
            </a:r>
          </a:p>
          <a:p>
            <a:pPr marL="92075" lvl="0"/>
            <a:endParaRPr lang="fr-FR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190329" y="5332533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182709" y="5630885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182709" y="6289204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cteur droit 50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190329" y="5957537"/>
            <a:ext cx="3119266" cy="19023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3869437" y="5786323"/>
            <a:ext cx="1536496" cy="71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E9A0C1BF-656E-4839-ACAB-920250791CFF}"/>
              </a:ext>
            </a:extLst>
          </p:cNvPr>
          <p:cNvCxnSpPr>
            <a:cxnSpLocks/>
          </p:cNvCxnSpPr>
          <p:nvPr/>
        </p:nvCxnSpPr>
        <p:spPr>
          <a:xfrm flipV="1">
            <a:off x="3884233" y="6308227"/>
            <a:ext cx="1536496" cy="71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0164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1301</Words>
  <Application>Microsoft Office PowerPoint</Application>
  <PresentationFormat>Format A4 (210 x 297 mm)</PresentationFormat>
  <Paragraphs>379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Century Gothic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CHU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de la direction de la recherche clinique et de l’innovation du CHU de Bordeaux</dc:title>
  <dc:creator>FONT Christelle</dc:creator>
  <cp:lastModifiedBy>FONT Christelle</cp:lastModifiedBy>
  <cp:revision>111</cp:revision>
  <cp:lastPrinted>2025-02-03T12:38:52Z</cp:lastPrinted>
  <dcterms:created xsi:type="dcterms:W3CDTF">2022-04-25T14:20:11Z</dcterms:created>
  <dcterms:modified xsi:type="dcterms:W3CDTF">2025-07-08T11:49:19Z</dcterms:modified>
</cp:coreProperties>
</file>